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2" r:id="rId4"/>
    <p:sldId id="264" r:id="rId5"/>
    <p:sldId id="258" r:id="rId6"/>
    <p:sldId id="259" r:id="rId7"/>
    <p:sldId id="260" r:id="rId8"/>
    <p:sldId id="261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227" autoAdjust="0"/>
  </p:normalViewPr>
  <p:slideViewPr>
    <p:cSldViewPr>
      <p:cViewPr varScale="1">
        <p:scale>
          <a:sx n="104" d="100"/>
          <a:sy n="104" d="100"/>
        </p:scale>
        <p:origin x="214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3188" y="-77788"/>
            <a:ext cx="9359901" cy="70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IFAS_Prim_Org_Whi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1963" y="5911850"/>
            <a:ext cx="1874837" cy="6064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IFAS_Prim_Org_Whi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1963" y="5911850"/>
            <a:ext cx="1874837" cy="60642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design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6713" cy="694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6292A666-FBCF-4B14-BB7B-C27ACB3E7164}" type="datetimeFigureOut">
              <a:rPr lang="en-US" smtClean="0"/>
              <a:pPr/>
              <a:t>8/29/2025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fld id="{42EC0313-F7A7-4282-9FA1-2282CED218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.javed@ufl.edu" TargetMode="External"/><Relationship Id="rId7" Type="http://schemas.openxmlformats.org/officeDocument/2006/relationships/image" Target="../media/image5.jpeg"/><Relationship Id="rId2" Type="http://schemas.openxmlformats.org/officeDocument/2006/relationships/hyperlink" Target="mailto:apimienta@ufl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hyperlink" Target="mailto:dennisb@ufl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f-hos-it@ifas.ufl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ftware.ufl.edu/" TargetMode="External"/><Relationship Id="rId2" Type="http://schemas.openxmlformats.org/officeDocument/2006/relationships/hyperlink" Target="https://it.ufl.edu/services/8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fl.edu/" TargetMode="External"/><Relationship Id="rId4" Type="http://schemas.openxmlformats.org/officeDocument/2006/relationships/hyperlink" Target="http://info.apps.ufl.edu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os.ifas.ufl.edu/resourc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helpdesk.ufl.edu/" TargetMode="External"/><Relationship Id="rId2" Type="http://schemas.openxmlformats.org/officeDocument/2006/relationships/hyperlink" Target="mailto:helpdesk@ufl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Information for Graduate Students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IT Department Personnel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51" y="1600200"/>
            <a:ext cx="8329749" cy="4525963"/>
          </a:xfrm>
        </p:spPr>
        <p:txBody>
          <a:bodyPr/>
          <a:lstStyle/>
          <a:p>
            <a:pPr lvl="1"/>
            <a:endParaRPr lang="en-US" dirty="0"/>
          </a:p>
          <a:p>
            <a:pPr lvl="1"/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28555" y="5257800"/>
            <a:ext cx="7739245" cy="400110"/>
          </a:xfrm>
          <a:prstGeom prst="rect">
            <a:avLst/>
          </a:prstGeom>
        </p:spPr>
        <p:txBody>
          <a:bodyPr wrap="square" lIns="457200">
            <a:spAutoFit/>
          </a:bodyPr>
          <a:lstStyle/>
          <a:p>
            <a:pPr marL="0" lvl="1"/>
            <a:r>
              <a:rPr lang="en-US" sz="2000" dirty="0"/>
              <a:t>Abdi Pimienta (1255 Fifield, </a:t>
            </a:r>
            <a:r>
              <a:rPr lang="en-US" sz="2000" dirty="0">
                <a:hlinkClick r:id="rId2"/>
              </a:rPr>
              <a:t>apimienta@ufl.edu</a:t>
            </a:r>
            <a:r>
              <a:rPr lang="en-US" sz="2000" dirty="0"/>
              <a:t>, M-F, 8am until 5pm)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0189" y="3663126"/>
            <a:ext cx="74891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dirty="0"/>
              <a:t>Umar Javed (1255 Fifield, </a:t>
            </a:r>
            <a:r>
              <a:rPr lang="en-US" sz="2000" dirty="0">
                <a:hlinkClick r:id="rId3"/>
              </a:rPr>
              <a:t>m.javed@ufl.edu, </a:t>
            </a:r>
            <a:r>
              <a:rPr lang="en-US" sz="2000" dirty="0"/>
              <a:t>M-F, 8am until  5pm)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383B39-59E7-4A79-85AB-8ECEC3272B84}"/>
              </a:ext>
            </a:extLst>
          </p:cNvPr>
          <p:cNvSpPr txBox="1"/>
          <p:nvPr/>
        </p:nvSpPr>
        <p:spPr>
          <a:xfrm>
            <a:off x="879504" y="1718923"/>
            <a:ext cx="7252446" cy="1200329"/>
          </a:xfrm>
          <a:prstGeom prst="rect">
            <a:avLst/>
          </a:prstGeom>
          <a:noFill/>
        </p:spPr>
        <p:txBody>
          <a:bodyPr wrap="square" lIns="457200" rtlCol="0">
            <a:spAutoFit/>
          </a:bodyPr>
          <a:lstStyle/>
          <a:p>
            <a:pPr lvl="1"/>
            <a:r>
              <a:rPr lang="en-US" sz="1800" dirty="0"/>
              <a:t>Dennis Brown (1255 Fifield, </a:t>
            </a:r>
            <a:r>
              <a:rPr lang="en-US" sz="1800" u="sng" dirty="0">
                <a:hlinkClick r:id="rId4"/>
              </a:rPr>
              <a:t>dennisb@ufl.edu</a:t>
            </a:r>
            <a:r>
              <a:rPr lang="en-US" sz="1800" dirty="0"/>
              <a:t>, M-F, 8am until  5pm,</a:t>
            </a:r>
          </a:p>
          <a:p>
            <a:pPr lvl="1"/>
            <a:r>
              <a:rPr lang="en-US" sz="1800" dirty="0"/>
              <a:t>Other times via Teams, email or text), my cellphone number is 352-317-1701.  Please give me your cellphone number or text me before calling</a:t>
            </a:r>
            <a:endParaRPr lang="en-US" dirty="0"/>
          </a:p>
        </p:txBody>
      </p:sp>
      <p:pic>
        <p:nvPicPr>
          <p:cNvPr id="6" name="Picture 5" descr="A person taking a selfie&#10;&#10;Description automatically generated">
            <a:extLst>
              <a:ext uri="{FF2B5EF4-FFF2-40B4-BE49-F238E27FC236}">
                <a16:creationId xmlns:a16="http://schemas.microsoft.com/office/drawing/2014/main" id="{697A6F0C-F5F0-3E33-872A-7450FC12C0E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95" y="4996230"/>
            <a:ext cx="1051819" cy="1018473"/>
          </a:xfrm>
          <a:prstGeom prst="rect">
            <a:avLst/>
          </a:prstGeom>
        </p:spPr>
      </p:pic>
      <p:pic>
        <p:nvPicPr>
          <p:cNvPr id="10" name="Picture 9" descr="A person with a beard&#10;&#10;Description automatically generated">
            <a:extLst>
              <a:ext uri="{FF2B5EF4-FFF2-40B4-BE49-F238E27FC236}">
                <a16:creationId xmlns:a16="http://schemas.microsoft.com/office/drawing/2014/main" id="{04FF606E-57BB-AC6E-7CB0-B62CAC6A983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94" y="3314857"/>
            <a:ext cx="1060799" cy="1325880"/>
          </a:xfrm>
          <a:prstGeom prst="rect">
            <a:avLst/>
          </a:prstGeom>
        </p:spPr>
      </p:pic>
      <p:pic>
        <p:nvPicPr>
          <p:cNvPr id="12" name="Picture 11" descr="A person in a blue shirt&#10;&#10;Description automatically generated">
            <a:extLst>
              <a:ext uri="{FF2B5EF4-FFF2-40B4-BE49-F238E27FC236}">
                <a16:creationId xmlns:a16="http://schemas.microsoft.com/office/drawing/2014/main" id="{63088B2D-492E-4EBB-6AB7-1EEB3B9B7D4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94" y="1620010"/>
            <a:ext cx="1118523" cy="139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905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IT Department can help in these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/>
              <a:t>To get IT help send e-mail to </a:t>
            </a:r>
            <a:r>
              <a:rPr lang="en-US" sz="2000" u="sng" dirty="0">
                <a:hlinkClick r:id="rId2"/>
              </a:rPr>
              <a:t>if-hos-it@ifas.ufl.edu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Access to Fifield wireless and wired network</a:t>
            </a:r>
          </a:p>
          <a:p>
            <a:pPr lvl="1"/>
            <a:r>
              <a:rPr lang="en-US" sz="2000" dirty="0"/>
              <a:t>It is recommended for offsite students to be in contact by phone/text/e-mail in case there is an issue with a class that needs immediate assistance.</a:t>
            </a:r>
          </a:p>
          <a:p>
            <a:pPr lvl="1"/>
            <a:r>
              <a:rPr lang="en-US" sz="2000" dirty="0"/>
              <a:t>Installing Departmental license software (Acrobat, SAS, VPN)</a:t>
            </a:r>
          </a:p>
          <a:p>
            <a:pPr lvl="1"/>
            <a:r>
              <a:rPr lang="en-US" sz="2000" dirty="0"/>
              <a:t>Setting up shared printers and folders</a:t>
            </a:r>
          </a:p>
          <a:p>
            <a:pPr lvl="1"/>
            <a:r>
              <a:rPr lang="en-US" sz="2000" dirty="0"/>
              <a:t>Setting up folders for backing up important files (Teams, OneDrive, </a:t>
            </a:r>
            <a:r>
              <a:rPr lang="en-US" sz="2000" dirty="0" err="1"/>
              <a:t>DropBox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Security issues and viruses</a:t>
            </a:r>
          </a:p>
          <a:p>
            <a:pPr lvl="1"/>
            <a:r>
              <a:rPr lang="en-US" sz="2000" dirty="0"/>
              <a:t>Local computer Admin policy (Make-Me-Admin)</a:t>
            </a:r>
          </a:p>
          <a:p>
            <a:pPr lvl="1"/>
            <a:r>
              <a:rPr lang="en-US" sz="2000" dirty="0"/>
              <a:t>Assist in locating local vendors to help with tasks outside of our job responsibilities.</a:t>
            </a:r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Available to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Microsoft Office 365: Free Downloads</a:t>
            </a:r>
          </a:p>
          <a:p>
            <a:pPr marL="400050" lvl="1" indent="0">
              <a:buNone/>
            </a:pPr>
            <a:r>
              <a:rPr lang="en-US" sz="2400" dirty="0">
                <a:hlinkClick r:id="rId2"/>
              </a:rPr>
              <a:t>https://it.ufl.edu/services/89</a:t>
            </a:r>
            <a:endParaRPr lang="en-US" sz="2400" dirty="0"/>
          </a:p>
          <a:p>
            <a:r>
              <a:rPr lang="en-US" sz="2800" dirty="0"/>
              <a:t>Other Software (SAS, JMP, Virus protection, etc.)</a:t>
            </a:r>
          </a:p>
          <a:p>
            <a:pPr marL="400050" lvl="1" indent="0">
              <a:buNone/>
            </a:pPr>
            <a:r>
              <a:rPr lang="en-US" dirty="0">
                <a:hlinkClick r:id="rId3"/>
              </a:rPr>
              <a:t>https://software.ufl.edu</a:t>
            </a:r>
            <a:r>
              <a:rPr lang="en-US" dirty="0"/>
              <a:t> (login with UF credentials)</a:t>
            </a:r>
          </a:p>
          <a:p>
            <a:r>
              <a:rPr lang="en-US" sz="2800" dirty="0"/>
              <a:t>UF Apps</a:t>
            </a:r>
          </a:p>
          <a:p>
            <a:pPr marL="400050" lvl="1" indent="0">
              <a:buNone/>
            </a:pPr>
            <a:r>
              <a:rPr lang="en-US" dirty="0">
                <a:hlinkClick r:id="rId4"/>
              </a:rPr>
              <a:t>http://info.apps.ufl.edu/</a:t>
            </a:r>
            <a:endParaRPr lang="en-US" dirty="0"/>
          </a:p>
          <a:p>
            <a:r>
              <a:rPr lang="en-US" sz="2800" dirty="0"/>
              <a:t>Search for UF software</a:t>
            </a:r>
          </a:p>
          <a:p>
            <a:pPr marL="400050" lvl="1" indent="0">
              <a:buNone/>
            </a:pPr>
            <a:r>
              <a:rPr lang="en-US" dirty="0">
                <a:hlinkClick r:id="rId5"/>
              </a:rPr>
              <a:t>http://www.ufl.edu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3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can be borrowed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We have laptops, projectors, wireless remotes webcam and headset. </a:t>
            </a:r>
          </a:p>
          <a:p>
            <a:pPr lvl="1"/>
            <a:r>
              <a:rPr lang="en-US" dirty="0"/>
              <a:t>Faculty are financially responsible for equipment damages.</a:t>
            </a:r>
          </a:p>
          <a:p>
            <a:pPr lvl="1"/>
            <a:r>
              <a:rPr lang="en-US" dirty="0"/>
              <a:t>Please let us know if you have trouble with the equipment so that it can be fixed.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 dirty="0"/>
              <a:t>Resources tab on </a:t>
            </a:r>
            <a:r>
              <a:rPr lang="en-US" dirty="0" err="1"/>
              <a:t>Hortsci</a:t>
            </a:r>
            <a:r>
              <a:rPr lang="en-US" dirty="0"/>
              <a:t> website. </a:t>
            </a:r>
            <a:r>
              <a:rPr lang="en-US" dirty="0">
                <a:hlinkClick r:id="rId2"/>
              </a:rPr>
              <a:t>https://hos.ifas.ufl.edu/resources/</a:t>
            </a:r>
            <a:endParaRPr lang="en-US" dirty="0"/>
          </a:p>
          <a:p>
            <a:pPr lvl="1"/>
            <a:r>
              <a:rPr lang="en-US" dirty="0"/>
              <a:t>Wireless is available throughout the building and many wired ports are available.  Students provide their own network cable for most wired ports for laptops.</a:t>
            </a:r>
          </a:p>
          <a:p>
            <a:pPr lvl="1"/>
            <a:r>
              <a:rPr lang="en-US" dirty="0"/>
              <a:t>Phones in student rooms.</a:t>
            </a:r>
          </a:p>
          <a:p>
            <a:pPr lvl="1"/>
            <a:r>
              <a:rPr lang="en-US" dirty="0"/>
              <a:t>Student Government provided printer available in the Hortsci mailroom, 1207 Fifield can be used to print anything as needed.</a:t>
            </a:r>
          </a:p>
          <a:p>
            <a:pPr lvl="1"/>
            <a:r>
              <a:rPr lang="en-US" dirty="0"/>
              <a:t>Color copier/scanner and color printer in 1207 Fifield or lobby can only be used for research and grants, not thesis or class work.</a:t>
            </a:r>
          </a:p>
          <a:p>
            <a:pPr lvl="1"/>
            <a:r>
              <a:rPr lang="en-US" dirty="0"/>
              <a:t>Color Copier/Scanner in 1207 will scan to e-mail.</a:t>
            </a:r>
          </a:p>
          <a:p>
            <a:pPr lvl="1"/>
            <a:r>
              <a:rPr lang="en-US" dirty="0"/>
              <a:t>Video conferencing (Zoom/Teams) – please make meeting reservations as early as possible.  </a:t>
            </a:r>
            <a:r>
              <a:rPr lang="en-US" dirty="0">
                <a:solidFill>
                  <a:srgbClr val="00B050"/>
                </a:solidFill>
              </a:rPr>
              <a:t>Curtis and I set up Zoom for student Qualifying/Candidacy/Exit Seminars.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laptops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At one time I checked all laptops.  Now the wireless setup routine does the security checks.  We’re still glad to help.</a:t>
            </a:r>
          </a:p>
          <a:p>
            <a:pPr lvl="1"/>
            <a:r>
              <a:rPr lang="en-US" dirty="0"/>
              <a:t>Make sure it works with UF wireless.  The one to use is the  </a:t>
            </a:r>
            <a:r>
              <a:rPr lang="en-US" b="1" dirty="0" err="1"/>
              <a:t>eduroam</a:t>
            </a:r>
            <a:r>
              <a:rPr lang="en-US" dirty="0"/>
              <a:t> wireless network.  The one named “</a:t>
            </a:r>
            <a:r>
              <a:rPr lang="en-US" dirty="0" err="1"/>
              <a:t>ufguest</a:t>
            </a:r>
            <a:r>
              <a:rPr lang="en-US" dirty="0"/>
              <a:t>” is very limited and shouldn’t be used by UF students.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Classroom/Conference room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Reserve rooms for meetings with me, especially video conference and a/v meetings.</a:t>
            </a:r>
          </a:p>
          <a:p>
            <a:pPr lvl="1"/>
            <a:r>
              <a:rPr lang="en-US" dirty="0"/>
              <a:t>Please make sure rooms are locked and in good condition if you are the last one out.</a:t>
            </a:r>
          </a:p>
          <a:p>
            <a:pPr lvl="1"/>
            <a:r>
              <a:rPr lang="en-US" dirty="0"/>
              <a:t>Make sure classroom projectors and microphones are turned off.</a:t>
            </a:r>
          </a:p>
          <a:p>
            <a:pPr lvl="1"/>
            <a:r>
              <a:rPr lang="en-US" dirty="0"/>
              <a:t>Do not open and close the conference room folding walls.  Only those with the wall cranks and training are permitted to open and close the walls.</a:t>
            </a:r>
          </a:p>
          <a:p>
            <a:pPr lvl="1"/>
            <a:r>
              <a:rPr lang="en-US" dirty="0"/>
              <a:t>If you need video conference equipment, contact me to verify equipment availability and to discuss which room will be suitable for your meeting.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r>
              <a:rPr lang="en-US" sz="2400" dirty="0"/>
              <a:t>Windows 10 will not be supported by Microsoft or UF after October 14</a:t>
            </a:r>
            <a:r>
              <a:rPr lang="en-US" sz="2400" baseline="30000" dirty="0"/>
              <a:t>th</a:t>
            </a:r>
            <a:r>
              <a:rPr lang="en-US" sz="2400" dirty="0"/>
              <a:t>, 2025.  Contact us if you need your computer updated.</a:t>
            </a:r>
          </a:p>
          <a:p>
            <a:r>
              <a:rPr lang="en-US" sz="2400" dirty="0"/>
              <a:t>UF Helpdesk can help with most problems if IT staff is not available.  392-HELP (4357) </a:t>
            </a:r>
            <a:r>
              <a:rPr lang="en-US" sz="2400" dirty="0">
                <a:hlinkClick r:id="rId2"/>
              </a:rPr>
              <a:t>helpdesk@ufl.edu</a:t>
            </a:r>
            <a:r>
              <a:rPr lang="en-US" sz="2400" dirty="0"/>
              <a:t>, </a:t>
            </a:r>
            <a:r>
              <a:rPr lang="en-US" sz="2400" dirty="0">
                <a:hlinkClick r:id="rId3"/>
              </a:rPr>
              <a:t>http://helpdesk.ufl.edu</a:t>
            </a:r>
            <a:endParaRPr lang="en-US" sz="2400" dirty="0"/>
          </a:p>
          <a:p>
            <a:r>
              <a:rPr lang="en-US" sz="2400" dirty="0"/>
              <a:t>No one from UF will contact you by phone or e-mail asking for your login credentials (user name and password).  </a:t>
            </a:r>
            <a:r>
              <a:rPr lang="en-US" sz="2400" dirty="0">
                <a:solidFill>
                  <a:srgbClr val="FF0000"/>
                </a:solidFill>
              </a:rPr>
              <a:t>Don’t respond to e-mail requesting your credentials for any reason. </a:t>
            </a:r>
            <a:r>
              <a:rPr lang="en-US" sz="2400" dirty="0"/>
              <a:t> Guard your credentials and change them if you suspect they have been compromised.</a:t>
            </a:r>
          </a:p>
          <a:p>
            <a:r>
              <a:rPr lang="en-US" sz="2400" dirty="0"/>
              <a:t>Use the Phish Alert Report button in Outlook to report suspicious e-mail.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9501B0-8D1A-E059-F316-3B0C3208D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0" y="5841999"/>
            <a:ext cx="78105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549526"/>
      </p:ext>
    </p:extLst>
  </p:cSld>
  <p:clrMapOvr>
    <a:masterClrMapping/>
  </p:clrMapOvr>
</p:sld>
</file>

<file path=ppt/theme/theme1.xml><?xml version="1.0" encoding="utf-8"?>
<a:theme xmlns:a="http://schemas.openxmlformats.org/drawingml/2006/main" name="IFAS_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Gatorskin-main1</Template>
  <TotalTime>3512</TotalTime>
  <Words>743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IFAS_Blue</vt:lpstr>
      <vt:lpstr>IT Information for Graduate Students</vt:lpstr>
      <vt:lpstr>IT Department Personnel </vt:lpstr>
      <vt:lpstr>IT Department can help in these areas</vt:lpstr>
      <vt:lpstr>Software Available to Students</vt:lpstr>
      <vt:lpstr>Equipment can be borrowed</vt:lpstr>
      <vt:lpstr>Available Resources</vt:lpstr>
      <vt:lpstr>Personal laptops</vt:lpstr>
      <vt:lpstr>Classroom/Conference room usage</vt:lpstr>
      <vt:lpstr>Miscellaneous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Information for Graduate Students</dc:title>
  <dc:creator>Dennis G. Brown</dc:creator>
  <cp:lastModifiedBy>Brown, Dennis G</cp:lastModifiedBy>
  <cp:revision>172</cp:revision>
  <dcterms:created xsi:type="dcterms:W3CDTF">2010-08-30T13:54:39Z</dcterms:created>
  <dcterms:modified xsi:type="dcterms:W3CDTF">2025-08-29T21:24:45Z</dcterms:modified>
</cp:coreProperties>
</file>