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95" r:id="rId10"/>
    <p:sldId id="294" r:id="rId11"/>
    <p:sldId id="265" r:id="rId12"/>
    <p:sldId id="29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8" r:id="rId24"/>
    <p:sldId id="298" r:id="rId25"/>
    <p:sldId id="299" r:id="rId26"/>
    <p:sldId id="279" r:id="rId27"/>
    <p:sldId id="293" r:id="rId28"/>
    <p:sldId id="281" r:id="rId29"/>
    <p:sldId id="284" r:id="rId30"/>
    <p:sldId id="297" r:id="rId31"/>
    <p:sldId id="282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895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5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925B2BA-569D-45C0-A725-CCCEE4A561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DA19EA9-6FEC-43D0-B91F-B5E6FC82B7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08FA481-E07C-4B18-BE8D-EFBBDD35E2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2AB3869-A2A9-4D81-843C-D7BE291505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61B777-2066-4D65-8B09-EE5E7227B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69DE0E82-A9C6-4985-AB37-A6472720C8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4F90C445-FCF7-4F78-B858-585D895685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C3B0E4-D0CF-4CF7-8782-6C83A7ECD1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EFCE2BD4-E3FA-4481-A4B6-E2E68ADDA5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31B04D87-158A-4975-A9CE-EF73A03B5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>
            <a:extLst>
              <a:ext uri="{FF2B5EF4-FFF2-40B4-BE49-F238E27FC236}">
                <a16:creationId xmlns:a16="http://schemas.microsoft.com/office/drawing/2014/main" id="{09FC1AA6-DEAA-44A7-B5EF-A93850AF7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2F2D3E6-F9B3-44E3-9A88-0060D2EB0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3643D9D-51C6-4DA2-9A58-87E4AC88B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51F3830-1CD0-4A24-8519-B1B05ECD27F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6141E90-8528-4485-9240-117F26E02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51589B2-1AF1-4C59-8EBF-98E9FE1C3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5DA84B4-D7A4-4398-B079-BB2DC9C1D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7EE631F-40B2-4E68-B5C7-0B770D435A7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B341F64-33CA-4BA5-999B-D424E1BDA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92ED1B6-3E13-40E5-8ED1-ED34C7DF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91A5F9B-64EA-415C-8CB6-B94BB1E28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9093814-7617-4269-8399-4B57B94A05A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F284D7-9C44-4C8F-8AE2-168955DFB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1F22F8E-CA51-4ED0-8645-959769DC1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A505ACD-E72E-4C27-9A4F-0CD60599D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358AE7-4274-4B48-A1D2-0A8AD725657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578A4C1-9C6F-480C-BC16-4C9F5AA40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0E8C414-603D-46AE-BD27-4BD5E4C6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619B599-1D67-4C4B-A9E6-E1D07FAE7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C3D574F-9F55-49C8-9AFC-5A88C63D5FD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47A5134-67D2-4E1B-A25F-CEEBB3FF6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4FF9D14-70CC-4D96-8A67-15C1D66DF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9D7F445-D1BC-4991-B983-BD46F560A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9A68776-7AF3-4DA0-B75F-4E2A10AA771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59AFBC-23F9-4DA3-A24D-43CBDAF46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5AFA425-C5C8-4C86-8155-56FBAE07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C1B169B-32E1-4FD5-98DC-DA26A4472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635869E-6119-44C7-8FBF-268C57555766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5A25509-F7AE-410E-AF23-13635D266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C06826-4E90-4AF3-AB28-3FD586A9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19488E1-A5A0-4503-BE29-3BAE6FE50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348CE73-7FEE-433F-BA73-7352E1599A7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59B8F4D-49C1-4DEF-83D3-66C46B15F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214711-B4E2-4799-BE56-E13B6F459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27661E9-2611-4EA2-8A75-F5B7A1729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4209B24-1C2D-44E7-997E-18FF4F0BA76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58B18C4-C99B-40AC-BD50-D85773C64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31566B8-31D6-4F36-AFD9-AC231A658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4967CB5-C9B8-45A6-9136-6770E097B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FDF7AF0-8C78-41A9-A6D7-78D82175D237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B310A7D-580D-4C36-9FB3-207C4717F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93D0915-ED08-4145-A5B2-778D52137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6391016-D389-42BF-9F59-7D470C74E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1405736-3E1C-421D-939E-E3FC9B317633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0961BE5-94D0-460D-BB9C-0EAB1026E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BE40803-358D-44C5-8C35-F9AC53E49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61135DA-CC2C-411A-AAD2-23FF4CF79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5F29A33-51DA-435C-8863-42980CD56EC6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EF82B88-8F59-483C-81FB-1BE08CE04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FC7F2E8-59EB-453B-8FBA-EF633707E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403D612-CDA2-484A-9F8F-189FEB5FE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A14C812-2AEA-49D6-8AA4-DAACFE4C3234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F653462-52E3-4B46-A5C3-A17ED57C1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5B720BF-B5EE-48B6-9BB5-CB615ECC2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759E2C2-9E06-4F4E-BCEA-84E3A4CDC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8D78FB4-5E49-4A65-8DA0-88D98907951F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6B809F4-0F2E-40EF-8B86-35694CCD8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6FD2462-737C-4DE8-A98D-60F283EAB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757EE03-6C32-4C76-9B97-8997D0159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43D38B9-4902-458A-9CD0-9AB68641B421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694504E-A7A0-4D45-8E4D-CF79F82AB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B68E57F-5A6C-4FC6-91D1-159F21143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AA0DBEA-6698-41A1-840D-1495E6342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311D34C-7975-4428-A224-E52E8E8E1180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F27EB52-F375-4157-A258-C97260228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D14C165-70AC-464D-B3A2-33DC1D37B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82FE299-960F-4417-8492-50C56E4E7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EC5B720-9F5C-4CE9-8D29-1BB4B819EE61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76E86B3-2DC5-41D9-BDC0-D761CDBF3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62DE18F-CC05-447D-B4CC-C04DCC0B7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D72637E-3294-49C0-B26C-6EBE6B09B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C0EED51-9ED1-4F1E-9837-D059C5F8980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CDA47C0-C800-4D7E-AB60-642DCBAB3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D7B7EAA-9559-4409-AEA3-45E21E339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8D347B9-4685-4231-9C4A-9D6287A1E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36A5960-FABE-4004-AC5E-C9CA651664B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0DC59A0-2479-40DB-861A-EF16522E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3B07534-78DD-4C7C-973C-AA1F083C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615A834-65B2-40B9-AD63-627706212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046DF50-59F7-4F93-803F-C3F4693E601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6ADACFA-2656-465E-B3B6-F98FB8F6D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5B9D107-526C-4D69-BAD1-0727B0DC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266A4F7-35BD-4D82-8520-EAA55F84F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5351DB3-A909-4A83-9F10-C0C2091EB5C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AA2E74A-8E60-4810-9383-C774EEAA2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053F26-D29D-4C00-8FFD-A8D33C728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62B2495-1713-41C3-B952-157C77A60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1CB79EB-FF46-4D84-B01A-F04898EDA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A2341B3-78F2-4F8B-B8C0-83E33B6D0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4A445EB-CD08-42C6-AC9B-DD6829F849E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5D2D6E8-83EE-49D6-80CB-F08EEBDF5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FA26C14-7F7D-4C32-8282-BD2E33A7EEC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08DDA81-69C7-451E-80B7-C1E0CA74F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9E965B3-1C1A-47EE-B39A-E32491C69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C140A58-DB6C-47F7-8992-0FA43CFBE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F82AF26-FCC5-4C7B-99B7-3FA07F02495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7C06980-69BD-4CC6-97A2-9EFBDFAE9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B282D71-CB37-4932-97C4-AB9BDFAB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2BF2011-9647-41E6-98D4-8360F80E808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607D93E-3C46-4D91-8D14-5790841D4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355D8CE-B874-4952-9D0A-7CE7ADBCC6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2B51BD3-F180-4FFA-9675-E930866FE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0A258E1-C2AC-4199-B4E2-265DE0AEA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E3AD50A-6044-426D-8B08-9A894E050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F4AD6D2-F629-4C07-9B1C-ED190F454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014-D8EA-4BFD-9829-5A114E62B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5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E4AEC2-DE24-4210-879C-066A94D0B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D45BF-764F-4849-BDE6-788C2C2EE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9EB3F-07FC-4519-BD08-99F67C66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A10A-97A5-4357-B29E-AB37529E5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70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D7F75-3BB5-4585-B93D-0086E3BF8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4A3EA-52BA-454D-9413-CCE364F7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2C705-714C-4944-B65A-445E54666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5BAE-6BA3-4876-BB28-AEB35487A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4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A9F95-3A0B-4A02-B7B7-F63761DEC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68B39-2D93-4147-8D70-A664E477F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63BE8-78D5-4FA7-9696-40C473FB1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6958E-9221-4097-A5A1-040EBAC16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7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E5BF5F-BC9D-4AAE-8644-2F6039F8D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D76A6-64DF-4FAD-AA98-E19297917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84F7CB-2F7F-4EE7-AB4A-A6BB59892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E43A-D7BC-441E-8880-F8263F6E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E7F04-86A6-4A1B-BC96-CD7BC646B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3A744-1FD8-4D70-AA00-0E4DF0DB2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AECD8-FB0A-459E-8FDE-81B6A5745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6DBC-9035-4FE3-8FAD-42737114D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6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809207-4927-4677-9516-5C031A6F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DF2C5-CA24-4CCF-B4E3-6360E3759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0F053B-626A-4E12-99D3-253C3AAD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2DC2-85E7-4270-87F5-DADA36B3E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F7544-EB37-47DD-93BD-2DBFEE216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D77BE-749C-4EEC-971C-246ACABE9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F650D-831F-436A-849A-9B426A57F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5BD9-F0EA-477D-90C4-7FF087A47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AF82CC-8975-493B-A45A-B187E2A6E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AC3704-374E-476F-9D9C-391CD46EF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C32E5-03FA-46FE-B9DF-204FBC21E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A1-1D67-4EA4-BC25-E91D67AAF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E5BC58-03A0-4E1C-8F76-A4467FF4B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370865-5E4A-44F3-849F-479A3CA64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607C04-8A16-4180-8FFC-50B65F486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3000-9D5F-4353-AB3B-CDDCE260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E1A289-03A9-4937-BA66-0C8BDDDCB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61D90-E967-4D50-B923-2097094B1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310EB1-9828-4AB3-A2BD-8878D2532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B9CB-2748-471D-B0E9-2CB54FBF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5D6D2-EEA5-49D3-8D2B-5C7ED648D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B07CC-70C0-408C-B763-472A9C6C1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4657A-912B-4D70-848E-4F18168FF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6113-4D96-4D5B-A2BA-72DB5A170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2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61FF2-EA6A-40C3-9958-4B8B85DD3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EFDB7-3C38-4CD1-8829-F024A2F56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CC3CA-9358-49A8-9727-876AE24D5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F380-978C-4050-886D-34264DF8A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C6BEF9-CA19-4521-8046-7C9B6845C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2F3DF0-B7A7-4E02-814D-17BC43D6C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689F340A-A03B-42EA-9617-EA04F9917F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E43FDDD3-B2C0-4D51-96FA-550CF02F15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2D78653C-D3C4-4E22-8859-344E145F33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AC8716F-A180-4AE5-B2BC-AF59E4CD9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84DAA90-5496-42C4-AEB8-D4C6234A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F6DF369-57D5-4549-AE92-3E20BE8D3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F675FD2-8DBB-49F1-A1EE-B5EB3225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849830B-90E9-48BC-959D-6FA8E3A1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advance.graduateschool.ufl.edu/planning-resources/idp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advance.graduateschool.ufl.edu/media/gradadvancegraduateschoolufledu/pdf-files/Years-2-4--IDP-Template.docx" TargetMode="External"/><Relationship Id="rId2" Type="http://schemas.openxmlformats.org/officeDocument/2006/relationships/hyperlink" Target="https://gradadvance.graduateschool.ufl.edu/media/gradadvancegraduateschoolufledu/pdf-files/Year-1-IDP-Template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os.ifas.ufl.edu/media/hosifasufledu/documents/pdf/HOS-Graduate-Procedures-and-Regulation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catalog.ufl.edu/graduate/calendar/" TargetMode="External"/><Relationship Id="rId2" Type="http://schemas.openxmlformats.org/officeDocument/2006/relationships/hyperlink" Target="https://catalog.ufl.edu/UGRD/dates-deadlines/2022-2023/#fall22tex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.ufl.edu/directives/critical-dat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ufl.edu/bursar/current-students/payment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ufl.edu/services/gator-1-ca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ing.ufl.edu/" TargetMode="External"/><Relationship Id="rId7" Type="http://schemas.openxmlformats.org/officeDocument/2006/relationships/hyperlink" Target="https://taps.ufl.edu/alternative-transportation/r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derts.app/map" TargetMode="External"/><Relationship Id="rId5" Type="http://schemas.openxmlformats.org/officeDocument/2006/relationships/hyperlink" Target="http://www.go-rts.com/" TargetMode="External"/><Relationship Id="rId4" Type="http://schemas.openxmlformats.org/officeDocument/2006/relationships/hyperlink" Target="https://taps.ufl.edu/parking-info/parking-map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uf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registrar.ufl.edu/so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8A6ED0-EFCD-4B48-B651-B6B5E6006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652462"/>
          </a:xfrm>
        </p:spPr>
        <p:txBody>
          <a:bodyPr/>
          <a:lstStyle/>
          <a:p>
            <a:pPr eaLnBrk="1" hangingPunct="1"/>
            <a:r>
              <a:rPr lang="en-US" altLang="en-US"/>
              <a:t>Welcome!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3067F36-E583-4D41-8166-7A9AC0ADD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Introductions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Welcome from our Graduate Coordinator-Dr. Eduardo Vallejos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Welcome from our Chair –Dr. Christopher Gunter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Computer Information-Dennis Brown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Graduate Assistants United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Horticultural Sciences Students Club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Important information-Curtis Smyder</a:t>
            </a:r>
          </a:p>
        </p:txBody>
      </p:sp>
      <p:pic>
        <p:nvPicPr>
          <p:cNvPr id="5124" name="Picture 4" descr="Albert_Alberta">
            <a:extLst>
              <a:ext uri="{FF2B5EF4-FFF2-40B4-BE49-F238E27FC236}">
                <a16:creationId xmlns:a16="http://schemas.microsoft.com/office/drawing/2014/main" id="{CA404E3E-91EE-45C3-808C-E80FB401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6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105D9-D95E-42CE-B30C-5897030F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BA6B6F-BF4C-474F-BB1E-E5BCD0DFB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Registration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FEA9F61-9F1C-44D3-BDB0-9B92AF39A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How it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Course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Section Numbers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I do</a:t>
            </a:r>
            <a:r>
              <a:rPr lang="en-US" altLang="en-US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Departmentally controlled courses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i.e. research hours, special topics, independent study					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BE111-F8F0-9357-ED6E-D1829F58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579" name="Straight Arrow Connector 5">
            <a:extLst>
              <a:ext uri="{FF2B5EF4-FFF2-40B4-BE49-F238E27FC236}">
                <a16:creationId xmlns:a16="http://schemas.microsoft.com/office/drawing/2014/main" id="{8072CFB2-6048-43E4-94A3-AD891C630B2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43300" y="615565"/>
            <a:ext cx="2895598" cy="3017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E20F305-FE6C-4E86-884B-E9AFECC8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67665"/>
            <a:ext cx="1524000" cy="823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Course Number </a:t>
            </a:r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A11DD2A6-268E-42EA-8D6A-05D35767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086" y="628332"/>
            <a:ext cx="1524000" cy="706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Course Title</a:t>
            </a:r>
          </a:p>
        </p:txBody>
      </p:sp>
      <p:cxnSp>
        <p:nvCxnSpPr>
          <p:cNvPr id="24582" name="Straight Arrow Connector 11">
            <a:extLst>
              <a:ext uri="{FF2B5EF4-FFF2-40B4-BE49-F238E27FC236}">
                <a16:creationId xmlns:a16="http://schemas.microsoft.com/office/drawing/2014/main" id="{F0389CB2-604F-4C03-B1C7-D59DA8EC04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64041" y="3290451"/>
            <a:ext cx="290335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Rectangle 16">
            <a:extLst>
              <a:ext uri="{FF2B5EF4-FFF2-40B4-BE49-F238E27FC236}">
                <a16:creationId xmlns:a16="http://schemas.microsoft.com/office/drawing/2014/main" id="{478D5E3E-AA5C-45CD-8E6E-D7C4D04D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3084117"/>
            <a:ext cx="1600200" cy="1176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Note section # is Dept. Controlled</a:t>
            </a:r>
            <a:r>
              <a:rPr lang="en-US" altLang="en-US" sz="1800" dirty="0"/>
              <a:t>	</a:t>
            </a:r>
          </a:p>
        </p:txBody>
      </p:sp>
      <p:cxnSp>
        <p:nvCxnSpPr>
          <p:cNvPr id="24584" name="Straight Arrow Connector 18">
            <a:extLst>
              <a:ext uri="{FF2B5EF4-FFF2-40B4-BE49-F238E27FC236}">
                <a16:creationId xmlns:a16="http://schemas.microsoft.com/office/drawing/2014/main" id="{D90D6FAD-A5A5-4B84-822F-2B9E0873B2C7}"/>
              </a:ext>
            </a:extLst>
          </p:cNvPr>
          <p:cNvCxnSpPr>
            <a:cxnSpLocks noChangeShapeType="1"/>
            <a:stCxn id="24580" idx="1"/>
          </p:cNvCxnSpPr>
          <p:nvPr/>
        </p:nvCxnSpPr>
        <p:spPr bwMode="auto">
          <a:xfrm flipH="1" flipV="1">
            <a:off x="1901828" y="5267666"/>
            <a:ext cx="4194172" cy="4119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Rectangle 16">
            <a:extLst>
              <a:ext uri="{FF2B5EF4-FFF2-40B4-BE49-F238E27FC236}">
                <a16:creationId xmlns:a16="http://schemas.microsoft.com/office/drawing/2014/main" id="{6A45A2AD-366C-4197-86EB-99AB6F46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59871"/>
            <a:ext cx="16002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Class number</a:t>
            </a:r>
            <a:endParaRPr lang="en-US" altLang="en-US" sz="1800" dirty="0"/>
          </a:p>
        </p:txBody>
      </p:sp>
      <p:cxnSp>
        <p:nvCxnSpPr>
          <p:cNvPr id="24586" name="Straight Arrow Connector 18">
            <a:extLst>
              <a:ext uri="{FF2B5EF4-FFF2-40B4-BE49-F238E27FC236}">
                <a16:creationId xmlns:a16="http://schemas.microsoft.com/office/drawing/2014/main" id="{97DF7761-B0AC-4E54-B7AC-A3397BC4470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48610" y="1334770"/>
            <a:ext cx="2267110" cy="82510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40DAAED-1440-4DC4-9F2F-B417C08B7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652462"/>
          </a:xfrm>
        </p:spPr>
        <p:txBody>
          <a:bodyPr/>
          <a:lstStyle/>
          <a:p>
            <a:pPr eaLnBrk="1" hangingPunct="1"/>
            <a:r>
              <a:rPr lang="en-US" altLang="en-US"/>
              <a:t>Registration, cont’d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753287-A056-4E05-97EE-EF59D4CAE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en-US" sz="2400"/>
              <a:t>Credit requirements</a:t>
            </a:r>
          </a:p>
          <a:p>
            <a:pPr lvl="1" eaLnBrk="1" hangingPunct="1"/>
            <a:r>
              <a:rPr lang="en-US" altLang="en-US"/>
              <a:t>Assistantship:</a:t>
            </a:r>
          </a:p>
          <a:p>
            <a:pPr lvl="2" eaLnBrk="1" hangingPunct="1"/>
            <a:r>
              <a:rPr lang="en-US" altLang="en-US" sz="2400"/>
              <a:t>9 credits Fall and Spring</a:t>
            </a:r>
          </a:p>
          <a:p>
            <a:pPr lvl="2" eaLnBrk="1" hangingPunct="1"/>
            <a:r>
              <a:rPr lang="en-US" altLang="en-US" sz="2400"/>
              <a:t>6 credits Summer</a:t>
            </a:r>
          </a:p>
          <a:p>
            <a:pPr eaLnBrk="1" hangingPunct="1"/>
            <a:r>
              <a:rPr lang="en-US" altLang="en-US" sz="2400"/>
              <a:t>Course selection</a:t>
            </a:r>
          </a:p>
          <a:p>
            <a:pPr lvl="1" eaLnBrk="1" hangingPunct="1"/>
            <a:r>
              <a:rPr lang="en-US" altLang="en-US"/>
              <a:t>Advisor</a:t>
            </a:r>
          </a:p>
          <a:p>
            <a:pPr lvl="1" eaLnBrk="1" hangingPunct="1"/>
            <a:r>
              <a:rPr lang="en-US" altLang="en-US"/>
              <a:t>Committee</a:t>
            </a:r>
          </a:p>
          <a:p>
            <a:pPr lvl="1" eaLnBrk="1" hangingPunct="1"/>
            <a:r>
              <a:rPr lang="en-US" altLang="en-US"/>
              <a:t>Graduate Coordinator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738A83B-65B2-4417-9511-F035D86EC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Required Courses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0A3356-57F1-4BCB-BE5C-72F7D5FB1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12 credit hours of formal course work required in your major</a:t>
            </a:r>
          </a:p>
          <a:p>
            <a:pPr lvl="1" eaLnBrk="1" hangingPunct="1"/>
            <a:r>
              <a:rPr lang="en-US" altLang="en-US" dirty="0"/>
              <a:t>HOS and courses listed in the graduate catalog under Horticulture</a:t>
            </a:r>
          </a:p>
          <a:p>
            <a:pPr eaLnBrk="1" hangingPunct="1"/>
            <a:r>
              <a:rPr lang="en-US" altLang="en-US" sz="2400" dirty="0"/>
              <a:t>Required Courses </a:t>
            </a:r>
          </a:p>
          <a:p>
            <a:pPr lvl="1" eaLnBrk="1" hangingPunct="1"/>
            <a:r>
              <a:rPr lang="en-US" altLang="en-US" dirty="0"/>
              <a:t>HOS 6934 - Professional Seminar Preparation</a:t>
            </a:r>
          </a:p>
          <a:p>
            <a:pPr lvl="1" eaLnBrk="1" hangingPunct="1"/>
            <a:r>
              <a:rPr lang="en-US" altLang="en-US" dirty="0"/>
              <a:t>HOS 6932 – Proposal Preparation</a:t>
            </a:r>
          </a:p>
          <a:p>
            <a:pPr lvl="1" eaLnBrk="1" hangingPunct="1"/>
            <a:r>
              <a:rPr lang="en-US" altLang="en-US" dirty="0"/>
              <a:t>HOS 6931 - Horticultural Science Seminar</a:t>
            </a:r>
          </a:p>
          <a:p>
            <a:pPr lvl="1" eaLnBrk="1" hangingPunct="1"/>
            <a:r>
              <a:rPr lang="en-US" altLang="en-US" dirty="0"/>
              <a:t>HOS 4304/6932 - Horticultural Physiology</a:t>
            </a:r>
          </a:p>
          <a:p>
            <a:pPr lvl="1" eaLnBrk="1" hangingPunct="1"/>
            <a:r>
              <a:rPr lang="en-US" altLang="en-US" dirty="0"/>
              <a:t>STA 6093/ALS6093-Introduction to Applied Statistics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B3D1EE4-B7B5-4FB0-B078-32AE35908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C54886D-E066-44EC-A8FB-604270122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Supervisory Committee</a:t>
            </a:r>
          </a:p>
          <a:p>
            <a:pPr eaLnBrk="1" hangingPunct="1"/>
            <a:r>
              <a:rPr lang="en-US" altLang="en-US" sz="2400"/>
              <a:t>Program of Study</a:t>
            </a:r>
          </a:p>
          <a:p>
            <a:pPr eaLnBrk="1" hangingPunct="1"/>
            <a:r>
              <a:rPr lang="en-US" altLang="en-US" sz="2400"/>
              <a:t>Admission to Candidacy (PhD)</a:t>
            </a:r>
          </a:p>
          <a:p>
            <a:pPr eaLnBrk="1" hangingPunct="1"/>
            <a:r>
              <a:rPr lang="en-US" altLang="en-US" sz="2400"/>
              <a:t>Final Exam Form</a:t>
            </a:r>
          </a:p>
          <a:p>
            <a:pPr eaLnBrk="1" hangingPunct="1"/>
            <a:r>
              <a:rPr lang="en-US" altLang="en-US" sz="2400"/>
              <a:t>IDP Individual Development Plan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C1D211-A019-43C3-84B6-1088A0BF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653F008-555D-4F59-8D28-658AC7B3E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it?</a:t>
            </a:r>
          </a:p>
          <a:p>
            <a:pPr lvl="1" eaLnBrk="1" hangingPunct="1"/>
            <a:r>
              <a:rPr lang="en-US" altLang="en-US"/>
              <a:t>Committee is formed to serve as a guide for your research and program of study</a:t>
            </a:r>
          </a:p>
          <a:p>
            <a:pPr eaLnBrk="1" hangingPunct="1"/>
            <a:r>
              <a:rPr lang="en-US" altLang="en-US"/>
              <a:t>What if I change my mind?</a:t>
            </a:r>
          </a:p>
          <a:p>
            <a:pPr lvl="1" eaLnBrk="1" hangingPunct="1"/>
            <a:r>
              <a:rPr lang="en-US" altLang="en-US"/>
              <a:t>Changes can be made to your committee up until the semester in which you graduate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1A5F6CD-EA8D-497F-A7A7-0668497BD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687074D-5F9D-4843-A8A7-BFC6202A0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Ph.D.: Minimum 4 members total, 2 members must be within the HOS Graduate Faculty and 1 member must be outside the HOS Graduate Faculty, one member must be from the minor department, if there is a minor declared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Masters: Minimum 2 members total, 1 member must be within the HOS Graduate Faculty and one member must be from the minor department, if there is a minor declared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Minors require 12-24 credits of courses for Ph.D. students and at least 6 credits for Masters students at the 5000 level or higher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522D11C-38A0-4562-967C-40E04D63A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D4C6C8F-C763-4196-AA54-E4AFE9375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962400"/>
          </a:xfrm>
        </p:spPr>
        <p:txBody>
          <a:bodyPr/>
          <a:lstStyle/>
          <a:p>
            <a:pPr eaLnBrk="1" hangingPunct="1"/>
            <a:r>
              <a:rPr lang="en-US" altLang="en-US"/>
              <a:t>How do I form my committee</a:t>
            </a:r>
          </a:p>
          <a:p>
            <a:pPr lvl="1" eaLnBrk="1" hangingPunct="1"/>
            <a:r>
              <a:rPr lang="en-US" altLang="en-US"/>
              <a:t>Meet with your advisor first, before contacting potential committee members</a:t>
            </a:r>
          </a:p>
          <a:p>
            <a:pPr lvl="1" eaLnBrk="1" hangingPunct="1"/>
            <a:r>
              <a:rPr lang="en-US" altLang="en-US"/>
              <a:t>Identify professors with your same research interests</a:t>
            </a:r>
          </a:p>
          <a:p>
            <a:pPr lvl="1" eaLnBrk="1" hangingPunct="1"/>
            <a:r>
              <a:rPr lang="en-US" altLang="en-US"/>
              <a:t>Get to know the faculty members</a:t>
            </a:r>
          </a:p>
          <a:p>
            <a:pPr eaLnBrk="1" hangingPunct="1"/>
            <a:r>
              <a:rPr lang="en-US" altLang="en-US"/>
              <a:t>Procedures</a:t>
            </a:r>
          </a:p>
          <a:p>
            <a:pPr lvl="1" eaLnBrk="1" hangingPunct="1"/>
            <a:r>
              <a:rPr lang="en-US" altLang="en-US"/>
              <a:t>Send me an email with the names of the members of the committee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59721B6-4373-4716-B6EA-8A5AA820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79487"/>
          </a:xfrm>
        </p:spPr>
        <p:txBody>
          <a:bodyPr/>
          <a:lstStyle/>
          <a:p>
            <a:pPr eaLnBrk="1" hangingPunct="1"/>
            <a:r>
              <a:rPr lang="en-US" altLang="en-US" u="sng">
                <a:latin typeface="Georgia" panose="02040502050405020303" pitchFamily="18" charset="0"/>
              </a:rPr>
              <a:t>Program of Study Form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86C17B-1972-4F0D-B30D-0B1711BC5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What is it?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Course work for the length of your study</a:t>
            </a: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How is it done?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Email me and I’ll send you the form.  Set committee meeting to discuss your courses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After your program of study has been decided and the form filled out,  turn the form to me with all signatures</a:t>
            </a: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What if I change my mind?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Changes are easily made with a letter from your advisor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99D2E7E-8DAF-4D03-A580-2BAF1D0E11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200">
                <a:solidFill>
                  <a:schemeClr val="folHlink"/>
                </a:solidFill>
              </a:rPr>
              <a:t>Important Info., Registration and Forms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43940B-A81D-4115-97FF-DD571AC62C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3886200"/>
            <a:ext cx="6032500" cy="1295400"/>
          </a:xfrm>
        </p:spPr>
        <p:txBody>
          <a:bodyPr/>
          <a:lstStyle/>
          <a:p>
            <a:pPr eaLnBrk="1" hangingPunct="1"/>
            <a:r>
              <a:rPr lang="en-US" altLang="en-US" sz="2600"/>
              <a:t>Curtis Smyder</a:t>
            </a:r>
          </a:p>
          <a:p>
            <a:pPr eaLnBrk="1" hangingPunct="1"/>
            <a:r>
              <a:rPr lang="en-US" altLang="en-US" sz="2400"/>
              <a:t>Academic Advisor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extLst>
              <a:ext uri="{FF2B5EF4-FFF2-40B4-BE49-F238E27FC236}">
                <a16:creationId xmlns:a16="http://schemas.microsoft.com/office/drawing/2014/main" id="{C2DFB20E-3718-43F4-9D32-BC935B668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0833" r="50992" b="8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F64DB4B5-5365-40A1-8B26-D01A08C0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853CEA6-CC3C-4B52-A629-6F58020F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371600" cy="13684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Georgia" panose="02040502050405020303" pitchFamily="18" charset="0"/>
              </a:rPr>
              <a:t>HOS prefixed courses or those listed in the catalog under Horticulture</a:t>
            </a:r>
          </a:p>
        </p:txBody>
      </p:sp>
      <p:sp>
        <p:nvSpPr>
          <p:cNvPr id="39941" name="Line 7">
            <a:extLst>
              <a:ext uri="{FF2B5EF4-FFF2-40B4-BE49-F238E27FC236}">
                <a16:creationId xmlns:a16="http://schemas.microsoft.com/office/drawing/2014/main" id="{8ED553B0-642B-4860-84FA-6781D3AA7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953000"/>
            <a:ext cx="1676400" cy="381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9">
            <a:extLst>
              <a:ext uri="{FF2B5EF4-FFF2-40B4-BE49-F238E27FC236}">
                <a16:creationId xmlns:a16="http://schemas.microsoft.com/office/drawing/2014/main" id="{6D5017A7-E4E9-41B4-A980-21745DC6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1219200" cy="5492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Your name and Degree</a:t>
            </a:r>
          </a:p>
        </p:txBody>
      </p:sp>
      <p:sp>
        <p:nvSpPr>
          <p:cNvPr id="39943" name="Line 10">
            <a:extLst>
              <a:ext uri="{FF2B5EF4-FFF2-40B4-BE49-F238E27FC236}">
                <a16:creationId xmlns:a16="http://schemas.microsoft.com/office/drawing/2014/main" id="{96B20DEB-0A70-4273-9BAC-912618ADD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524000"/>
            <a:ext cx="2438400" cy="4572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12">
            <a:extLst>
              <a:ext uri="{FF2B5EF4-FFF2-40B4-BE49-F238E27FC236}">
                <a16:creationId xmlns:a16="http://schemas.microsoft.com/office/drawing/2014/main" id="{C906DDED-2018-4DAC-AB8B-499279758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828800"/>
            <a:ext cx="5105400" cy="6096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>
            <a:extLst>
              <a:ext uri="{FF2B5EF4-FFF2-40B4-BE49-F238E27FC236}">
                <a16:creationId xmlns:a16="http://schemas.microsoft.com/office/drawing/2014/main" id="{EC9BB412-043D-432E-9A35-5281E3B3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0313" r="56250" b="8594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9270462E-0440-408E-A076-B732EE72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1295400" cy="5492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All other course work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83F868C-6D0D-46B9-AA17-902CAADF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14800"/>
            <a:ext cx="1371600" cy="12350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Do not forget to sign and have your committee sign</a:t>
            </a:r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CAE47263-8E4E-4B35-AA2A-3BB8B9C58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362200"/>
            <a:ext cx="3581400" cy="381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7C8001C5-F946-4E6F-A743-D8354661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"/>
            <a:ext cx="1219200" cy="11557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Georgia" panose="02040502050405020303" pitchFamily="18" charset="0"/>
              </a:rPr>
              <a:t>If you are working on a minor, those courses go here.</a:t>
            </a:r>
          </a:p>
        </p:txBody>
      </p:sp>
      <p:sp>
        <p:nvSpPr>
          <p:cNvPr id="41991" name="Line 9">
            <a:extLst>
              <a:ext uri="{FF2B5EF4-FFF2-40B4-BE49-F238E27FC236}">
                <a16:creationId xmlns:a16="http://schemas.microsoft.com/office/drawing/2014/main" id="{37D1C6CB-2A60-4C2A-9F45-443410795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1143000"/>
            <a:ext cx="3581400" cy="6096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AA5E4C-DA45-4FA5-8F50-38293FA9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65A294-AD56-4BA7-82EC-4FF79ADC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program of study must be completed by your second semester!</a:t>
            </a:r>
            <a:endParaRPr lang="en-US" altLang="en-US" sz="3200" b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b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*Failure to meet this deadline will result on a hold on your record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0ED8339-AE19-4863-ABA2-9DD7ACFEC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Forms-other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ECAB6CD-F473-4414-8D8F-5CDA7EA28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Final Exam Forms</a:t>
            </a:r>
          </a:p>
          <a:p>
            <a:pPr lvl="1" eaLnBrk="1" hangingPunct="1"/>
            <a:r>
              <a:rPr lang="en-US" altLang="en-US" dirty="0"/>
              <a:t>Needed for final exam/defense</a:t>
            </a:r>
          </a:p>
          <a:p>
            <a:pPr eaLnBrk="1" hangingPunct="1"/>
            <a:r>
              <a:rPr lang="en-US" altLang="en-US" dirty="0"/>
              <a:t>Procedures:</a:t>
            </a:r>
          </a:p>
          <a:p>
            <a:pPr lvl="1" eaLnBrk="1" hangingPunct="1"/>
            <a:r>
              <a:rPr lang="en-US" altLang="en-US" dirty="0"/>
              <a:t>Email me or stop by my office and I will send the forms to you or print the form out for you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A2AAA7F-EF25-40C3-B92A-893F0B0B1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altLang="en-US" dirty="0"/>
              <a:t>Forms-Individual Development Plan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D07650B-7212-41F1-933B-204BB331D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r>
              <a:rPr lang="en-US" altLang="en-US" dirty="0"/>
              <a:t>All Ph.D. Students are required to create an Individual Development Plan.</a:t>
            </a:r>
          </a:p>
          <a:p>
            <a:r>
              <a:rPr lang="en-US" altLang="en-US" dirty="0"/>
              <a:t>The document will be updated by the student each year.</a:t>
            </a:r>
          </a:p>
          <a:p>
            <a:r>
              <a:rPr lang="en-US" altLang="en-US" dirty="0"/>
              <a:t>The IDP is intended to be a working document, to guide new and continuing Ph.D. students in identifying, pursuing, and meeting their professional and personal goals.</a:t>
            </a:r>
          </a:p>
          <a:p>
            <a:r>
              <a:rPr lang="en-US" altLang="en-US" dirty="0"/>
              <a:t>Additional information on IDP: </a:t>
            </a:r>
            <a:r>
              <a:rPr lang="en-US" altLang="en-US" dirty="0">
                <a:hlinkClick r:id="rId2"/>
              </a:rPr>
              <a:t>https://gradadvance.graduateschool.ufl.edu/planning-resources/idp/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50064C8-264B-4E1B-9572-CC19ED7F7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Forms-Individual Development Plan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B93A5D7-D5DC-4E7C-AC0F-DDA2F8E9B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Link to IDP form for first year: </a:t>
            </a:r>
            <a:r>
              <a:rPr lang="en-US" altLang="en-US" dirty="0">
                <a:hlinkClick r:id="rId2"/>
              </a:rPr>
              <a:t>https://gradadvance.graduateschool.ufl.edu/media/gradadvancegraduateschoolufledu/pdf-files/Year-1-IDP-Template.docx</a:t>
            </a:r>
            <a:endParaRPr lang="en-US" altLang="en-US" dirty="0"/>
          </a:p>
          <a:p>
            <a:r>
              <a:rPr lang="en-US" altLang="en-US" dirty="0"/>
              <a:t>Link to the IDP form for years 2-4: </a:t>
            </a:r>
            <a:r>
              <a:rPr lang="en-US" altLang="en-US" dirty="0">
                <a:hlinkClick r:id="rId3"/>
              </a:rPr>
              <a:t>https://gradadvance.graduateschool.ufl.edu/media/gradadvancegraduateschoolufledu/pdf-files/Years-2-4--IDP-Template.docx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23190F5-DCFE-4A51-B177-5292D76F4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Adacemic Milestones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A296DD5-7BB2-4FF5-B78F-6E892B022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Academic Milestones </a:t>
            </a:r>
            <a:r>
              <a:rPr lang="en-US" sz="2400" dirty="0"/>
              <a:t>– Please review the Horticultural Sciences Department Procedures and Regulations and keep track of the Academic Milestones for the degree you are pursuing.</a:t>
            </a:r>
          </a:p>
          <a:p>
            <a:pPr eaLnBrk="1" hangingPunct="1">
              <a:defRPr/>
            </a:pPr>
            <a:r>
              <a:rPr lang="en-US" sz="2400" dirty="0">
                <a:hlinkClick r:id="rId3"/>
              </a:rPr>
              <a:t>https://hos.ifas.ufl.edu/media/hosifasufledu/documents/pdf/HOS-Graduate-Procedures-and-Regulations.pdf</a:t>
            </a:r>
            <a:endParaRPr lang="en-US" sz="2400" dirty="0"/>
          </a:p>
          <a:p>
            <a:pPr marL="342900" lvl="1" indent="-342900"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p"/>
              <a:defRPr/>
            </a:pPr>
            <a:r>
              <a:rPr lang="en-US" dirty="0">
                <a:solidFill>
                  <a:srgbClr val="FF0000"/>
                </a:solidFill>
              </a:rPr>
              <a:t>Failure to meet these deadlines will result in a registration hold being placed on your record!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8D58587-55BF-4DC9-BE25-7BCDB205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35271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>
                <a:cs typeface="Arial" charset="0"/>
              </a:rPr>
              <a:t>Where do I find them?	</a:t>
            </a:r>
            <a:r>
              <a:rPr lang="en-US" altLang="en-US" sz="2000" dirty="0">
                <a:cs typeface="Arial" charset="0"/>
              </a:rPr>
              <a:t>Bookmark these links.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  <a:hlinkClick r:id="rId2"/>
              </a:rPr>
              <a:t>https://catalog.ufl.edu/UGRD/dates-deadlines/2022-2023/#fall22text</a:t>
            </a:r>
            <a:endParaRPr lang="en-US" altLang="en-US" sz="2000" dirty="0"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 dirty="0">
                <a:cs typeface="Arial" charset="0"/>
                <a:hlinkClick r:id="rId3"/>
              </a:rPr>
              <a:t>https://gradcatalog.ufl.edu/graduate/calendar/</a:t>
            </a:r>
            <a:endParaRPr lang="en-US" altLang="en-US" sz="2000" dirty="0"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>
                <a:cs typeface="Arial" charset="0"/>
              </a:rPr>
              <a:t>These are </a:t>
            </a:r>
            <a:r>
              <a:rPr lang="en-US" altLang="en-US" b="1" dirty="0">
                <a:cs typeface="Arial" charset="0"/>
              </a:rPr>
              <a:t>YOUR</a:t>
            </a:r>
            <a:r>
              <a:rPr lang="en-US" altLang="en-US" dirty="0">
                <a:cs typeface="Arial" charset="0"/>
              </a:rPr>
              <a:t> responsibilities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cs typeface="Arial" charset="0"/>
              </a:rPr>
              <a:t>Current Deadlines for the Fall 2022 Semester: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cs typeface="Arial" charset="0"/>
              </a:rPr>
              <a:t>Fees for those on assistantship or fellowship are due November 18, 2022 by 3:30pm.  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A23E000-F98C-482D-9A19-AB65FC6DB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Deadlines- UF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835D702-9027-4F8B-80AF-D8989A098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General Information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741A0CA-A6C7-4BB3-84C9-98E4A0CA9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3657600"/>
          </a:xfrm>
        </p:spPr>
        <p:txBody>
          <a:bodyPr/>
          <a:lstStyle/>
          <a:p>
            <a:pPr eaLnBrk="1" hangingPunct="1"/>
            <a:r>
              <a:rPr lang="en-US" altLang="en-US"/>
              <a:t>Desk Assignments</a:t>
            </a:r>
          </a:p>
          <a:p>
            <a:pPr lvl="1" eaLnBrk="1" hangingPunct="1"/>
            <a:r>
              <a:rPr lang="en-US" altLang="en-US"/>
              <a:t>Please contact me if you need a desk assigned and I’ll assign you one as soon as possible. </a:t>
            </a:r>
          </a:p>
          <a:p>
            <a:pPr lvl="1" eaLnBrk="1" hangingPunct="1"/>
            <a:r>
              <a:rPr lang="en-US" altLang="en-US"/>
              <a:t>Please review desk policy</a:t>
            </a:r>
          </a:p>
          <a:p>
            <a:pPr lvl="1" eaLnBrk="1" hangingPunct="1"/>
            <a:r>
              <a:rPr lang="en-US" altLang="en-US"/>
              <a:t> Keys for graduate student offices and labs can be obtained from the Chair’s office.</a:t>
            </a:r>
          </a:p>
          <a:p>
            <a:pPr eaLnBrk="1" hangingPunct="1"/>
            <a:r>
              <a:rPr lang="en-US" altLang="en-US" sz="2400"/>
              <a:t>Checks are automatically deposited into your bank account via direct deposit.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0232AB3-0BA0-49E7-8AEE-EED722961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Tuition Waivers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F782497-7A7D-409C-857B-0973FCF58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Are currently being entered. Those students on assistantship or fellowship have an automatic fee deferment. </a:t>
            </a:r>
          </a:p>
          <a:p>
            <a:pPr eaLnBrk="1" hangingPunct="1"/>
            <a:r>
              <a:rPr lang="en-US" altLang="en-US" dirty="0"/>
              <a:t>The spring deferment for students on an assistantship or fellowship is November 18, 2022. See this link for where this is posted: Critical</a:t>
            </a:r>
            <a:r>
              <a:rPr lang="en-US" dirty="0">
                <a:hlinkClick r:id="rId3"/>
              </a:rPr>
              <a:t> Dates – Finance &amp; Accounting (ufl.edu)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77F690-22B4-48F0-A132-6363366EC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F3C867-432B-4223-BD4A-9859D0DDD8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Welcome!</a:t>
            </a:r>
          </a:p>
          <a:p>
            <a:pPr eaLnBrk="1" hangingPunct="1"/>
            <a:r>
              <a:rPr lang="en-US" altLang="en-US" sz="2400"/>
              <a:t>UF ID Card</a:t>
            </a:r>
          </a:p>
          <a:p>
            <a:pPr eaLnBrk="1" hangingPunct="1"/>
            <a:r>
              <a:rPr lang="en-US" altLang="en-US" sz="2400"/>
              <a:t>Parking</a:t>
            </a:r>
          </a:p>
          <a:p>
            <a:pPr eaLnBrk="1" hangingPunct="1"/>
            <a:r>
              <a:rPr lang="en-US" altLang="en-US" sz="2400"/>
              <a:t>Student Information </a:t>
            </a:r>
          </a:p>
          <a:p>
            <a:pPr eaLnBrk="1" hangingPunct="1"/>
            <a:r>
              <a:rPr lang="en-US" altLang="en-US" sz="2400"/>
              <a:t>Gatorlink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7833C15-E0D8-4809-8616-6E39083584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5051425" cy="45307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Registration/Courses</a:t>
            </a:r>
          </a:p>
          <a:p>
            <a:pPr eaLnBrk="1" hangingPunct="1"/>
            <a:r>
              <a:rPr lang="en-US" altLang="en-US" sz="2400" dirty="0"/>
              <a:t>Forms</a:t>
            </a:r>
          </a:p>
          <a:p>
            <a:pPr eaLnBrk="1" hangingPunct="1"/>
            <a:r>
              <a:rPr lang="en-US" altLang="en-US" sz="2400" dirty="0"/>
              <a:t>General Information</a:t>
            </a:r>
          </a:p>
          <a:p>
            <a:pPr eaLnBrk="1" hangingPunct="1"/>
            <a:r>
              <a:rPr lang="en-US" altLang="en-US" sz="2400" dirty="0"/>
              <a:t>Health Insurance</a:t>
            </a:r>
          </a:p>
          <a:p>
            <a:pPr eaLnBrk="1" hangingPunct="1"/>
            <a:r>
              <a:rPr lang="en-US" altLang="en-US" sz="2400" dirty="0"/>
              <a:t>Assistantships/Waivers</a:t>
            </a:r>
          </a:p>
          <a:p>
            <a:pPr eaLnBrk="1" hangingPunct="1"/>
            <a:r>
              <a:rPr lang="en-US" altLang="en-US" sz="2400" dirty="0"/>
              <a:t>Questions and Answers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EC91CE76-060B-4195-B84B-3CEA23209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want to pay early contact University Financial Services or visit this </a:t>
            </a:r>
            <a:r>
              <a:rPr lang="en-US" altLang="en-US" dirty="0">
                <a:hlinkClick r:id="rId2"/>
              </a:rPr>
              <a:t>http://www.fa.ufl.edu/bursar/current-students/payments/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 you have any questions about your waiver, please come see me.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E54C59-D957-4EBE-911C-DAF43F632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Tuition Waivers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EA69D5D-EEF1-4345-940F-E2F9F04C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Questions/Assistance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7C4C9A3-F944-4C0C-9371-03733147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191000"/>
          </a:xfrm>
        </p:spPr>
        <p:txBody>
          <a:bodyPr/>
          <a:lstStyle/>
          <a:p>
            <a:pPr eaLnBrk="1" hangingPunct="1"/>
            <a:r>
              <a:rPr lang="en-US" altLang="en-US"/>
              <a:t>Advisor</a:t>
            </a:r>
          </a:p>
          <a:p>
            <a:pPr eaLnBrk="1" hangingPunct="1"/>
            <a:r>
              <a:rPr lang="en-US" altLang="en-US"/>
              <a:t>Curtis Smyder, Academic Support Services Coordinator</a:t>
            </a:r>
          </a:p>
          <a:p>
            <a:pPr eaLnBrk="1" hangingPunct="1"/>
            <a:r>
              <a:rPr lang="en-US" altLang="en-US"/>
              <a:t>Dr. Vallejos, Graduate Coordinator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466837D-92C7-42FE-AFAC-A7202ED02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819400"/>
            <a:ext cx="7696200" cy="1295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5400"/>
              <a:t>Any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F310C39-FDCA-48C3-A4A7-3F2BA95D81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828800"/>
            <a:ext cx="4495800" cy="3657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Important!</a:t>
            </a:r>
          </a:p>
          <a:p>
            <a:pPr lvl="1" eaLnBrk="1" hangingPunct="1"/>
            <a:r>
              <a:rPr lang="en-US" altLang="en-US" sz="2000" dirty="0"/>
              <a:t>Sporting events</a:t>
            </a:r>
          </a:p>
          <a:p>
            <a:pPr lvl="1" eaLnBrk="1" hangingPunct="1"/>
            <a:r>
              <a:rPr lang="en-US" altLang="en-US" sz="2000" dirty="0"/>
              <a:t>Gym</a:t>
            </a:r>
          </a:p>
          <a:p>
            <a:pPr lvl="1" eaLnBrk="1" hangingPunct="1"/>
            <a:r>
              <a:rPr lang="en-US" altLang="en-US" sz="2000" dirty="0"/>
              <a:t>Bus services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dirty="0">
                <a:hlinkClick r:id="rId3"/>
              </a:rPr>
              <a:t>Gator 1 Card - Business Services Business Services (ufl.edu)</a:t>
            </a:r>
            <a:endParaRPr lang="en-US" altLang="en-US" sz="2000" dirty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742AB22-BE1E-4018-9E53-C3E0C751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6096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UF ID 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C63ED-99A7-6835-1D45-F8F9F4B6F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6200"/>
            <a:ext cx="41910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E209A7-9606-4C0F-BDE5-A1E9A3D96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27112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Parking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CC46A4-927B-45B1-8A39-8D057B085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You will need a parking permit</a:t>
            </a:r>
          </a:p>
          <a:p>
            <a:pPr eaLnBrk="1" hangingPunct="1"/>
            <a:r>
              <a:rPr lang="en-US" altLang="en-US" sz="2400" dirty="0"/>
              <a:t>Parking on campus</a:t>
            </a:r>
          </a:p>
          <a:p>
            <a:pPr lvl="1" eaLnBrk="1" hangingPunct="1"/>
            <a:r>
              <a:rPr lang="en-US" altLang="en-US" sz="2000" dirty="0">
                <a:hlinkClick r:id="rId3"/>
              </a:rPr>
              <a:t>http://www.parking.ufl.edu/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Parking Map: </a:t>
            </a:r>
            <a:r>
              <a:rPr lang="en-US" altLang="en-US" sz="2000" dirty="0">
                <a:hlinkClick r:id="rId4"/>
              </a:rPr>
              <a:t>https://taps.ufl.edu/parking-info/parking-map/</a:t>
            </a:r>
            <a:endParaRPr lang="en-US" altLang="en-US" sz="2000" dirty="0"/>
          </a:p>
          <a:p>
            <a:pPr lvl="1" eaLnBrk="1" hangingPunct="1"/>
            <a:r>
              <a:rPr lang="en-US" altLang="en-US" dirty="0"/>
              <a:t>Bus services</a:t>
            </a:r>
          </a:p>
          <a:p>
            <a:pPr lvl="1" eaLnBrk="1" hangingPunct="1"/>
            <a:r>
              <a:rPr lang="en-US" altLang="en-US" sz="2000" dirty="0">
                <a:hlinkClick r:id="rId5"/>
              </a:rPr>
              <a:t>http://www.go-rts.com/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Link to real-time bus locator:</a:t>
            </a:r>
            <a:r>
              <a:rPr lang="en-US" altLang="en-US" sz="2000" dirty="0">
                <a:hlinkClick r:id="rId6"/>
              </a:rPr>
              <a:t>https://riderts.app/map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2000" dirty="0"/>
              <a:t>An app for your smart phone is also available: </a:t>
            </a:r>
            <a:r>
              <a:rPr lang="en-US" sz="2000" dirty="0">
                <a:hlinkClick r:id="rId7"/>
              </a:rPr>
              <a:t>https://taps.ufl.edu/alternative-transportation/rts/</a:t>
            </a:r>
            <a:r>
              <a:rPr lang="en-US" sz="2000" dirty="0"/>
              <a:t> </a:t>
            </a: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DD02085-FB45-4C61-AC60-8A7FCC8BC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Gatorlink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7033AB-AD87-40F8-BBD4-192C25316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An GatorLink email account is required and important to receive UF and department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Make sure to send me your GatorLink email address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4BD4A6A-366A-45B5-8D5C-50F29BE5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Information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6029DBA-D0DE-458C-97F1-99FB19979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On-stop source for student information: UF Student Self Service:  </a:t>
            </a:r>
            <a:r>
              <a:rPr lang="en-US" altLang="en-US" sz="2400">
                <a:hlinkClick r:id="rId3"/>
              </a:rPr>
              <a:t>https://one.uf.edu/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/>
              <a:t>UF Student Self Services contains deadlines, course schedules, financial aid, etc.</a:t>
            </a:r>
          </a:p>
          <a:p>
            <a:pPr eaLnBrk="1" hangingPunct="1"/>
            <a:r>
              <a:rPr lang="en-US" altLang="en-US" sz="2400"/>
              <a:t>You can search for classes via </a:t>
            </a:r>
            <a:r>
              <a:rPr lang="en-US" altLang="en-US" sz="2400">
                <a:hlinkClick r:id="rId3"/>
              </a:rPr>
              <a:t>https://one.uf.edu/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/>
              <a:t>There is a link to the Schedule of Courses at the Registrar’s website as well: </a:t>
            </a:r>
            <a:r>
              <a:rPr lang="en-US" altLang="en-US" sz="2400">
                <a:hlinkClick r:id="rId4"/>
              </a:rPr>
              <a:t>https://registrar.ufl.edu/soc/</a:t>
            </a:r>
            <a:r>
              <a:rPr lang="en-US" altLang="en-US" sz="2400"/>
              <a:t> </a:t>
            </a:r>
          </a:p>
        </p:txBody>
      </p:sp>
      <p:pic>
        <p:nvPicPr>
          <p:cNvPr id="16388" name="Picture 4" descr="MCj03974640000[1]">
            <a:extLst>
              <a:ext uri="{FF2B5EF4-FFF2-40B4-BE49-F238E27FC236}">
                <a16:creationId xmlns:a16="http://schemas.microsoft.com/office/drawing/2014/main" id="{ECEDA93A-286E-47E4-874E-86A601BE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811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A3E6F-6F99-148C-31F7-D51D9014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7A0D4-F9E1-CF9E-3775-D80FFDC2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0000FF"/>
      </a:dk2>
      <a:lt2>
        <a:srgbClr val="FF6600"/>
      </a:lt2>
      <a:accent1>
        <a:srgbClr val="FF99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E7E7"/>
      </a:accent6>
      <a:hlink>
        <a:srgbClr val="3333CC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E7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E7"/>
        </a:accent6>
        <a:hlink>
          <a:srgbClr val="3333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7950</TotalTime>
  <Words>1268</Words>
  <Application>Microsoft Office PowerPoint</Application>
  <PresentationFormat>On-screen Show (4:3)</PresentationFormat>
  <Paragraphs>185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Comic Sans MS</vt:lpstr>
      <vt:lpstr>Garamond</vt:lpstr>
      <vt:lpstr>Georgia</vt:lpstr>
      <vt:lpstr>Times New Roman</vt:lpstr>
      <vt:lpstr>Verdana</vt:lpstr>
      <vt:lpstr>Wingdings</vt:lpstr>
      <vt:lpstr>Level</vt:lpstr>
      <vt:lpstr>Welcome!</vt:lpstr>
      <vt:lpstr>Important Info., Registration and Forms</vt:lpstr>
      <vt:lpstr>Introduction</vt:lpstr>
      <vt:lpstr>UF ID Card</vt:lpstr>
      <vt:lpstr>Parking</vt:lpstr>
      <vt:lpstr>Gatorlink</vt:lpstr>
      <vt:lpstr>Student Information</vt:lpstr>
      <vt:lpstr>PowerPoint Presentation</vt:lpstr>
      <vt:lpstr>PowerPoint Presentation</vt:lpstr>
      <vt:lpstr>PowerPoint Presentation</vt:lpstr>
      <vt:lpstr>Registration</vt:lpstr>
      <vt:lpstr>PowerPoint Presentation</vt:lpstr>
      <vt:lpstr>Registration, cont’d</vt:lpstr>
      <vt:lpstr>Required Courses</vt:lpstr>
      <vt:lpstr>Forms</vt:lpstr>
      <vt:lpstr>Forms-Supervisory Committee</vt:lpstr>
      <vt:lpstr>Forms-Supervisory Committee cont.</vt:lpstr>
      <vt:lpstr>Forms-Supervisory Committee cont.</vt:lpstr>
      <vt:lpstr>Program of Study Form </vt:lpstr>
      <vt:lpstr>PowerPoint Presentation</vt:lpstr>
      <vt:lpstr>PowerPoint Presentation</vt:lpstr>
      <vt:lpstr>Forms-Supervisory Committee cont.</vt:lpstr>
      <vt:lpstr>Forms-other</vt:lpstr>
      <vt:lpstr>Forms-Individual Development Plan</vt:lpstr>
      <vt:lpstr>Forms-Individual Development Plan</vt:lpstr>
      <vt:lpstr>Adacemic Milestones</vt:lpstr>
      <vt:lpstr>Deadlines- UF </vt:lpstr>
      <vt:lpstr>General Information</vt:lpstr>
      <vt:lpstr>Tuition Waivers</vt:lpstr>
      <vt:lpstr>Tuition Waivers</vt:lpstr>
      <vt:lpstr>Questions/Assistance</vt:lpstr>
      <vt:lpstr>PowerPoint Presentation</vt:lpstr>
    </vt:vector>
  </TitlesOfParts>
  <Company>UF-IFAS Horticultural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Registration, Course Scheduling and Forms</dc:title>
  <dc:creator>hosuser</dc:creator>
  <cp:lastModifiedBy>Smyder,Curtis Raymond</cp:lastModifiedBy>
  <cp:revision>463</cp:revision>
  <cp:lastPrinted>1601-01-01T00:00:00Z</cp:lastPrinted>
  <dcterms:created xsi:type="dcterms:W3CDTF">2003-08-04T11:51:16Z</dcterms:created>
  <dcterms:modified xsi:type="dcterms:W3CDTF">2022-08-25T21:04:50Z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