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4"/>
  </p:sldMasterIdLst>
  <p:notesMasterIdLst>
    <p:notesMasterId r:id="rId38"/>
  </p:notesMasterIdLst>
  <p:handoutMasterIdLst>
    <p:handoutMasterId r:id="rId39"/>
  </p:handoutMasterIdLst>
  <p:sldIdLst>
    <p:sldId id="256" r:id="rId5"/>
    <p:sldId id="257" r:id="rId6"/>
    <p:sldId id="258" r:id="rId7"/>
    <p:sldId id="259" r:id="rId8"/>
    <p:sldId id="260" r:id="rId9"/>
    <p:sldId id="300" r:id="rId10"/>
    <p:sldId id="261" r:id="rId11"/>
    <p:sldId id="263" r:id="rId12"/>
    <p:sldId id="288" r:id="rId13"/>
    <p:sldId id="295" r:id="rId14"/>
    <p:sldId id="294" r:id="rId15"/>
    <p:sldId id="265" r:id="rId16"/>
    <p:sldId id="296" r:id="rId17"/>
    <p:sldId id="267" r:id="rId18"/>
    <p:sldId id="268" r:id="rId19"/>
    <p:sldId id="269" r:id="rId20"/>
    <p:sldId id="270" r:id="rId21"/>
    <p:sldId id="271" r:id="rId22"/>
    <p:sldId id="272" r:id="rId23"/>
    <p:sldId id="274" r:id="rId24"/>
    <p:sldId id="275" r:id="rId25"/>
    <p:sldId id="276" r:id="rId26"/>
    <p:sldId id="273" r:id="rId27"/>
    <p:sldId id="278" r:id="rId28"/>
    <p:sldId id="298" r:id="rId29"/>
    <p:sldId id="299" r:id="rId30"/>
    <p:sldId id="279" r:id="rId31"/>
    <p:sldId id="293" r:id="rId32"/>
    <p:sldId id="281" r:id="rId33"/>
    <p:sldId id="284" r:id="rId34"/>
    <p:sldId id="297" r:id="rId35"/>
    <p:sldId id="282" r:id="rId36"/>
    <p:sldId id="285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0000"/>
    <a:srgbClr val="6600CC"/>
    <a:srgbClr val="009900"/>
    <a:srgbClr val="FF3300"/>
    <a:srgbClr val="33CC33"/>
    <a:srgbClr val="997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F033FA-5D4D-4D1D-ABA1-27142726E5A9}" v="1" dt="2024-01-17T22:31:55.6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9895" autoAdjust="0"/>
  </p:normalViewPr>
  <p:slideViewPr>
    <p:cSldViewPr>
      <p:cViewPr>
        <p:scale>
          <a:sx n="100" d="100"/>
          <a:sy n="100" d="100"/>
        </p:scale>
        <p:origin x="1914" y="20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5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yder,Curtis Raymond" userId="f0db20a6-63c3-417f-b092-e1f77e3f24f9" providerId="ADAL" clId="{21F033FA-5D4D-4D1D-ABA1-27142726E5A9}"/>
    <pc:docChg chg="undo custSel modSld">
      <pc:chgData name="Smyder,Curtis Raymond" userId="f0db20a6-63c3-417f-b092-e1f77e3f24f9" providerId="ADAL" clId="{21F033FA-5D4D-4D1D-ABA1-27142726E5A9}" dt="2024-01-17T22:33:18.198" v="149" actId="6549"/>
      <pc:docMkLst>
        <pc:docMk/>
      </pc:docMkLst>
      <pc:sldChg chg="modSp mod">
        <pc:chgData name="Smyder,Curtis Raymond" userId="f0db20a6-63c3-417f-b092-e1f77e3f24f9" providerId="ADAL" clId="{21F033FA-5D4D-4D1D-ABA1-27142726E5A9}" dt="2024-01-17T22:21:08.866" v="0" actId="6549"/>
        <pc:sldMkLst>
          <pc:docMk/>
          <pc:sldMk cId="0" sldId="256"/>
        </pc:sldMkLst>
        <pc:spChg chg="mod">
          <ac:chgData name="Smyder,Curtis Raymond" userId="f0db20a6-63c3-417f-b092-e1f77e3f24f9" providerId="ADAL" clId="{21F033FA-5D4D-4D1D-ABA1-27142726E5A9}" dt="2024-01-17T22:21:08.866" v="0" actId="6549"/>
          <ac:spMkLst>
            <pc:docMk/>
            <pc:sldMk cId="0" sldId="256"/>
            <ac:spMk id="5123" creationId="{D3067F36-E583-4D41-8166-7A9AC0ADDF65}"/>
          </ac:spMkLst>
        </pc:spChg>
      </pc:sldChg>
      <pc:sldChg chg="modSp mod">
        <pc:chgData name="Smyder,Curtis Raymond" userId="f0db20a6-63c3-417f-b092-e1f77e3f24f9" providerId="ADAL" clId="{21F033FA-5D4D-4D1D-ABA1-27142726E5A9}" dt="2024-01-17T22:33:18.198" v="149" actId="6549"/>
        <pc:sldMkLst>
          <pc:docMk/>
          <pc:sldMk cId="0" sldId="284"/>
        </pc:sldMkLst>
        <pc:spChg chg="mod">
          <ac:chgData name="Smyder,Curtis Raymond" userId="f0db20a6-63c3-417f-b092-e1f77e3f24f9" providerId="ADAL" clId="{21F033FA-5D4D-4D1D-ABA1-27142726E5A9}" dt="2024-01-17T22:33:18.198" v="149" actId="6549"/>
          <ac:spMkLst>
            <pc:docMk/>
            <pc:sldMk cId="0" sldId="284"/>
            <ac:spMk id="55299" creationId="{CF782497-7A7D-409C-857B-0973FCF58DF3}"/>
          </ac:spMkLst>
        </pc:spChg>
      </pc:sldChg>
      <pc:sldChg chg="addSp delSp modSp mod">
        <pc:chgData name="Smyder,Curtis Raymond" userId="f0db20a6-63c3-417f-b092-e1f77e3f24f9" providerId="ADAL" clId="{21F033FA-5D4D-4D1D-ABA1-27142726E5A9}" dt="2024-01-17T22:25:51.995" v="18" actId="14100"/>
        <pc:sldMkLst>
          <pc:docMk/>
          <pc:sldMk cId="0" sldId="288"/>
        </pc:sldMkLst>
        <pc:picChg chg="add del mod modCrop">
          <ac:chgData name="Smyder,Curtis Raymond" userId="f0db20a6-63c3-417f-b092-e1f77e3f24f9" providerId="ADAL" clId="{21F033FA-5D4D-4D1D-ABA1-27142726E5A9}" dt="2024-01-17T22:25:14.434" v="11" actId="732"/>
          <ac:picMkLst>
            <pc:docMk/>
            <pc:sldMk cId="0" sldId="288"/>
            <ac:picMk id="3" creationId="{75C38ED5-AB3C-D2ED-0E91-52113F8BDF79}"/>
          </ac:picMkLst>
        </pc:picChg>
        <pc:picChg chg="add del mod modCrop">
          <ac:chgData name="Smyder,Curtis Raymond" userId="f0db20a6-63c3-417f-b092-e1f77e3f24f9" providerId="ADAL" clId="{21F033FA-5D4D-4D1D-ABA1-27142726E5A9}" dt="2024-01-17T22:24:37.758" v="9" actId="22"/>
          <ac:picMkLst>
            <pc:docMk/>
            <pc:sldMk cId="0" sldId="288"/>
            <ac:picMk id="4" creationId="{17A825C3-8F02-1957-AE36-FDE506E6E503}"/>
          </ac:picMkLst>
        </pc:picChg>
        <pc:picChg chg="add mod">
          <ac:chgData name="Smyder,Curtis Raymond" userId="f0db20a6-63c3-417f-b092-e1f77e3f24f9" providerId="ADAL" clId="{21F033FA-5D4D-4D1D-ABA1-27142726E5A9}" dt="2024-01-17T22:25:51.995" v="18" actId="14100"/>
          <ac:picMkLst>
            <pc:docMk/>
            <pc:sldMk cId="0" sldId="288"/>
            <ac:picMk id="6" creationId="{D5BA0135-ED8F-467D-0AE6-8DFA671758A2}"/>
          </ac:picMkLst>
        </pc:picChg>
      </pc:sldChg>
      <pc:sldChg chg="modSp mod">
        <pc:chgData name="Smyder,Curtis Raymond" userId="f0db20a6-63c3-417f-b092-e1f77e3f24f9" providerId="ADAL" clId="{21F033FA-5D4D-4D1D-ABA1-27142726E5A9}" dt="2024-01-17T22:33:03.207" v="117" actId="20577"/>
        <pc:sldMkLst>
          <pc:docMk/>
          <pc:sldMk cId="0" sldId="293"/>
        </pc:sldMkLst>
        <pc:spChg chg="mod">
          <ac:chgData name="Smyder,Curtis Raymond" userId="f0db20a6-63c3-417f-b092-e1f77e3f24f9" providerId="ADAL" clId="{21F033FA-5D4D-4D1D-ABA1-27142726E5A9}" dt="2024-01-17T22:33:03.207" v="117" actId="20577"/>
          <ac:spMkLst>
            <pc:docMk/>
            <pc:sldMk cId="0" sldId="293"/>
            <ac:spMk id="25602" creationId="{08D58587-55BF-4DC9-BE25-7BCDB205326D}"/>
          </ac:spMkLst>
        </pc:spChg>
      </pc:sldChg>
      <pc:sldChg chg="addSp delSp modSp mod">
        <pc:chgData name="Smyder,Curtis Raymond" userId="f0db20a6-63c3-417f-b092-e1f77e3f24f9" providerId="ADAL" clId="{21F033FA-5D4D-4D1D-ABA1-27142726E5A9}" dt="2024-01-17T22:30:24.857" v="59" actId="1076"/>
        <pc:sldMkLst>
          <pc:docMk/>
          <pc:sldMk cId="0" sldId="296"/>
        </pc:sldMkLst>
        <pc:spChg chg="mod">
          <ac:chgData name="Smyder,Curtis Raymond" userId="f0db20a6-63c3-417f-b092-e1f77e3f24f9" providerId="ADAL" clId="{21F033FA-5D4D-4D1D-ABA1-27142726E5A9}" dt="2024-01-17T22:28:39.029" v="41" actId="1076"/>
          <ac:spMkLst>
            <pc:docMk/>
            <pc:sldMk cId="0" sldId="296"/>
            <ac:spMk id="24580" creationId="{7E20F305-FE6C-4E86-884B-E9AFECC83246}"/>
          </ac:spMkLst>
        </pc:spChg>
        <pc:spChg chg="mod">
          <ac:chgData name="Smyder,Curtis Raymond" userId="f0db20a6-63c3-417f-b092-e1f77e3f24f9" providerId="ADAL" clId="{21F033FA-5D4D-4D1D-ABA1-27142726E5A9}" dt="2024-01-17T22:28:31.297" v="40" actId="1035"/>
          <ac:spMkLst>
            <pc:docMk/>
            <pc:sldMk cId="0" sldId="296"/>
            <ac:spMk id="24583" creationId="{478D5E3E-AA5C-45CD-8E6E-D7C4D04D55AA}"/>
          </ac:spMkLst>
        </pc:spChg>
        <pc:spChg chg="mod">
          <ac:chgData name="Smyder,Curtis Raymond" userId="f0db20a6-63c3-417f-b092-e1f77e3f24f9" providerId="ADAL" clId="{21F033FA-5D4D-4D1D-ABA1-27142726E5A9}" dt="2024-01-17T22:29:49.252" v="52" actId="1076"/>
          <ac:spMkLst>
            <pc:docMk/>
            <pc:sldMk cId="0" sldId="296"/>
            <ac:spMk id="24585" creationId="{6A45A2AD-366C-4197-86EB-99AB6F468FD1}"/>
          </ac:spMkLst>
        </pc:spChg>
        <pc:picChg chg="del">
          <ac:chgData name="Smyder,Curtis Raymond" userId="f0db20a6-63c3-417f-b092-e1f77e3f24f9" providerId="ADAL" clId="{21F033FA-5D4D-4D1D-ABA1-27142726E5A9}" dt="2024-01-17T22:27:44.416" v="19" actId="478"/>
          <ac:picMkLst>
            <pc:docMk/>
            <pc:sldMk cId="0" sldId="296"/>
            <ac:picMk id="3" creationId="{19016EE4-D801-1F7D-FD52-2FB59F0FC80F}"/>
          </ac:picMkLst>
        </pc:picChg>
        <pc:picChg chg="add del mod">
          <ac:chgData name="Smyder,Curtis Raymond" userId="f0db20a6-63c3-417f-b092-e1f77e3f24f9" providerId="ADAL" clId="{21F033FA-5D4D-4D1D-ABA1-27142726E5A9}" dt="2024-01-17T22:28:06.447" v="23" actId="478"/>
          <ac:picMkLst>
            <pc:docMk/>
            <pc:sldMk cId="0" sldId="296"/>
            <ac:picMk id="4" creationId="{1BBD714F-DE54-2D87-6339-18D9603CA43A}"/>
          </ac:picMkLst>
        </pc:picChg>
        <pc:picChg chg="add del mod ord">
          <ac:chgData name="Smyder,Curtis Raymond" userId="f0db20a6-63c3-417f-b092-e1f77e3f24f9" providerId="ADAL" clId="{21F033FA-5D4D-4D1D-ABA1-27142726E5A9}" dt="2024-01-17T22:29:31.488" v="47" actId="478"/>
          <ac:picMkLst>
            <pc:docMk/>
            <pc:sldMk cId="0" sldId="296"/>
            <ac:picMk id="6" creationId="{1DE4F429-09FF-3C87-DB17-90453931F592}"/>
          </ac:picMkLst>
        </pc:picChg>
        <pc:picChg chg="add mod ord">
          <ac:chgData name="Smyder,Curtis Raymond" userId="f0db20a6-63c3-417f-b092-e1f77e3f24f9" providerId="ADAL" clId="{21F033FA-5D4D-4D1D-ABA1-27142726E5A9}" dt="2024-01-17T22:30:24.857" v="59" actId="1076"/>
          <ac:picMkLst>
            <pc:docMk/>
            <pc:sldMk cId="0" sldId="296"/>
            <ac:picMk id="11" creationId="{40D582D3-225E-3177-E136-3B1204184E32}"/>
          </ac:picMkLst>
        </pc:picChg>
        <pc:cxnChg chg="mod">
          <ac:chgData name="Smyder,Curtis Raymond" userId="f0db20a6-63c3-417f-b092-e1f77e3f24f9" providerId="ADAL" clId="{21F033FA-5D4D-4D1D-ABA1-27142726E5A9}" dt="2024-01-17T22:30:04.631" v="55" actId="14100"/>
          <ac:cxnSpMkLst>
            <pc:docMk/>
            <pc:sldMk cId="0" sldId="296"/>
            <ac:cxnSpMk id="24579" creationId="{8072CFB2-6048-43E4-94A3-AD891C630B22}"/>
          </ac:cxnSpMkLst>
        </pc:cxnChg>
        <pc:cxnChg chg="mod">
          <ac:chgData name="Smyder,Curtis Raymond" userId="f0db20a6-63c3-417f-b092-e1f77e3f24f9" providerId="ADAL" clId="{21F033FA-5D4D-4D1D-ABA1-27142726E5A9}" dt="2024-01-17T22:30:13.377" v="57" actId="14100"/>
          <ac:cxnSpMkLst>
            <pc:docMk/>
            <pc:sldMk cId="0" sldId="296"/>
            <ac:cxnSpMk id="24582" creationId="{F0389CB2-604F-4C03-B1C7-D59DA8EC0402}"/>
          </ac:cxnSpMkLst>
        </pc:cxnChg>
        <pc:cxnChg chg="mod">
          <ac:chgData name="Smyder,Curtis Raymond" userId="f0db20a6-63c3-417f-b092-e1f77e3f24f9" providerId="ADAL" clId="{21F033FA-5D4D-4D1D-ABA1-27142726E5A9}" dt="2024-01-17T22:30:23.822" v="58" actId="14100"/>
          <ac:cxnSpMkLst>
            <pc:docMk/>
            <pc:sldMk cId="0" sldId="296"/>
            <ac:cxnSpMk id="24584" creationId="{D90D6FAD-A5A5-4B84-822F-2B9E0873B2C7}"/>
          </ac:cxnSpMkLst>
        </pc:cxnChg>
        <pc:cxnChg chg="mod">
          <ac:chgData name="Smyder,Curtis Raymond" userId="f0db20a6-63c3-417f-b092-e1f77e3f24f9" providerId="ADAL" clId="{21F033FA-5D4D-4D1D-ABA1-27142726E5A9}" dt="2024-01-17T22:29:57.534" v="54" actId="14100"/>
          <ac:cxnSpMkLst>
            <pc:docMk/>
            <pc:sldMk cId="0" sldId="296"/>
            <ac:cxnSpMk id="24586" creationId="{97DF7761-B0AC-4E54-B7AC-A3397BC4470A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D925B2BA-569D-45C0-A725-CCCEE4A561B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2DA19EA9-6FEC-43D0-B91F-B5E6FC82B7F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A08FA481-E07C-4B18-BE8D-EFBBDD35E25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22AB3869-A2A9-4D81-843C-D7BE291505A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561B777-2066-4D65-8B09-EE5E7227B2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69DE0E82-A9C6-4985-AB37-A6472720C8A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4F90C445-FCF7-4F78-B858-585D8956859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3C3B0E4-D0CF-4CF7-8782-6C83A7ECD1D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3" name="Rectangle 5">
            <a:extLst>
              <a:ext uri="{FF2B5EF4-FFF2-40B4-BE49-F238E27FC236}">
                <a16:creationId xmlns:a16="http://schemas.microsoft.com/office/drawing/2014/main" id="{EFCE2BD4-E3FA-4481-A4B6-E2E68ADDA5A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6854" name="Rectangle 6">
            <a:extLst>
              <a:ext uri="{FF2B5EF4-FFF2-40B4-BE49-F238E27FC236}">
                <a16:creationId xmlns:a16="http://schemas.microsoft.com/office/drawing/2014/main" id="{31B04D87-158A-4975-A9CE-EF73A03B587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5" name="Rectangle 7">
            <a:extLst>
              <a:ext uri="{FF2B5EF4-FFF2-40B4-BE49-F238E27FC236}">
                <a16:creationId xmlns:a16="http://schemas.microsoft.com/office/drawing/2014/main" id="{09FC1AA6-DEAA-44A7-B5EF-A93850AF71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2F2D3E6-F9B3-44E3-9A88-0060D2EB09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83643D9D-51C6-4DA2-9A58-87E4AC88B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551F3830-1CD0-4A24-8519-B1B05ECD27F4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6141E90-8528-4485-9240-117F26E020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51589B2-1AF1-4C59-8EBF-98E9FE1C3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75DA84B4-D7A4-4398-B079-BB2DC9C1D5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B7EE631F-40B2-4E68-B5C7-0B770D435A71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CB341F64-33CA-4BA5-999B-D424E1BDAE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392ED1B6-3E13-40E5-8ED1-ED34C7DF2E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F91A5F9B-64EA-415C-8CB6-B94BB1E280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A9093814-7617-4269-8399-4B57B94A05AF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DF284D7-9C44-4C8F-8AE2-168955DFB7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11F22F8E-CA51-4ED0-8645-959769DC13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6A505ACD-E72E-4C27-9A4F-0CD60599D9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95358AE7-4274-4B48-A1D2-0A8AD725657D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F578A4C1-9C6F-480C-BC16-4C9F5AA40E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E0E8C414-603D-46AE-BD27-4BD5E4C622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E619B599-1D67-4C4B-A9E6-E1D07FAE7C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1C3D574F-9F55-49C8-9AFC-5A88C63D5FDF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47A5134-67D2-4E1B-A25F-CEEBB3FF64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F4FF9D14-70CC-4D96-8A67-15C1D66DF4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09D7F445-D1BC-4991-B983-BD46F560AD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69A68776-7AF3-4DA0-B75F-4E2A10AA771C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4D59AFBC-23F9-4DA3-A24D-43CBDAF46C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25AFA425-C5C8-4C86-8155-56FBAE07A1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6C1B169B-32E1-4FD5-98DC-DA26A4472D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8635869E-6119-44C7-8FBF-268C57555766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65A25509-F7AE-410E-AF23-13635D2669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ACC06826-4E90-4AF3-AB28-3FD586A905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C19488E1-A5A0-4503-BE29-3BAE6FE50C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4348CE73-7FEE-433F-BA73-7352E1599A7E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59B8F4D-49C1-4DEF-83D3-66C46B15FF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1214711-B4E2-4799-BE56-E13B6F459A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A27661E9-2611-4EA2-8A75-F5B7A17297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D4209B24-1C2D-44E7-997E-18FF4F0BA762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258B18C4-C99B-40AC-BD50-D85773C640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C31566B8-31D6-4F36-AFD9-AC231A658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14967CB5-C9B8-45A6-9136-6770E097B7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4FDF7AF0-8C78-41A9-A6D7-78D82175D237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2B310A7D-580D-4C36-9FB3-207C4717F7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893D0915-ED08-4145-A5B2-778D52137F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66391016-D389-42BF-9F59-7D470C74E0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41405736-3E1C-421D-939E-E3FC9B317633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70961BE5-94D0-460D-BB9C-0EAB1026EF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1BE40803-358D-44C5-8C35-F9AC53E492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C61135DA-CC2C-411A-AAD2-23FF4CF791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85F29A33-51DA-435C-8863-42980CD56EC6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1EF82B88-8F59-483C-81FB-1BE08CE049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6FC7F2E8-59EB-453B-8FBA-EF633707E6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E403D612-CDA2-484A-9F8F-189FEB5FE2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5A14C812-2AEA-49D6-8AA4-DAACFE4C3234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8F653462-52E3-4B46-A5C3-A17ED57C17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95B720BF-B5EE-48B6-9BB5-CB615ECC2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1759E2C2-9E06-4F4E-BCEA-84E3A4CDC8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98D78FB4-5E49-4A65-8DA0-88D98907951F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C6B809F4-0F2E-40EF-8B86-35694CCD8E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96FD2462-737C-4DE8-A98D-60F283EABA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0757EE03-6C32-4C76-9B97-8997D01591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E43D38B9-4902-458A-9CD0-9AB68641B421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7694504E-A7A0-4D45-8E4D-CF79F82AB7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CB68E57F-5A6C-4FC6-91D1-159F21143E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6AA0DBEA-6698-41A1-840D-1495E6342D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9311D34C-7975-4428-A224-E52E8E8E1180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DF27EB52-F375-4157-A258-C972602282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DD14C165-70AC-464D-B3A2-33DC1D37B8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A82FE299-960F-4417-8492-50C56E4E77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CEC5B720-9F5C-4CE9-8D29-1BB4B819EE61}" type="slidenum">
              <a:rPr lang="en-US" altLang="en-US" smtClean="0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576E86B3-2DC5-41D9-BDC0-D761CDBF37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262DE18F-CC05-447D-B4CC-C04DCC0B72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ED72637E-3294-49C0-B26C-6EBE6B09B5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BC0EED51-9ED1-4F1E-9837-D059C5F8980A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0CDA47C0-C800-4D7E-AB60-642DCBAB30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AD7B7EAA-9559-4409-AEA3-45E21E339B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C8D347B9-4685-4231-9C4A-9D6287A1E4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736A5960-FABE-4004-AC5E-C9CA651664B0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0DC59A0-2479-40DB-861A-EF16522E0A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53B07534-78DD-4C7C-973C-AA1F083C8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6615A834-65B2-40B9-AD63-6277062127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C046DF50-59F7-4F93-803F-C3F4693E6013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16ADACFA-2656-465E-B3B6-F98FB8F6DE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65B9D107-526C-4D69-BAD1-0727B0DCC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F266A4F7-35BD-4D82-8520-EAA55F84F2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B5351DB3-A909-4A83-9F10-C0C2091EB5CF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9AA2E74A-8E60-4810-9383-C774EEAA28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92053F26-D29D-4C00-8FFD-A8D33C728E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B62B2495-1713-41C3-B952-157C77A60E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01CB79EB-FF46-4D84-B01A-F04898EDA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BA2341B3-78F2-4F8B-B8C0-83E33B6D01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64A445EB-CD08-42C6-AC9B-DD6829F849ED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15D2D6E8-83EE-49D6-80CB-F08EEBDF50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4FA26C14-7F7D-4C32-8282-BD2E33A7EEC4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408DDA81-69C7-451E-80B7-C1E0CA74F4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59E965B3-1C1A-47EE-B39A-E32491C69B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AC140A58-DB6C-47F7-8992-0FA43CFBE4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0F82AF26-FCC5-4C7B-99B7-3FA07F024953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7C06980-69BD-4CC6-97A2-9EFBDFAE9F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B282D71-CB37-4932-97C4-AB9BDFABB2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E2BF2011-9647-41E6-98D4-8360F80E808E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1607D93E-3C46-4D91-8D14-5790841D42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E355D8CE-B874-4952-9D0A-7CE7ADBCC6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02B51BD3-F180-4FFA-9675-E930866FE3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196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0A258E1-C2AC-4199-B4E2-265DE0AEAB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1E3AD50A-6044-426D-8B08-9A894E050D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0F4AD6D2-F629-4C07-9B1C-ED190F4540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F0014-D8EA-4BFD-9829-5A114E62BF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45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E4AEC2-DE24-4210-879C-066A94D0B6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6D45BF-764F-4849-BDE6-788C2C2EE1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B9EB3F-07FC-4519-BD08-99F67C667B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7A10A-97A5-4357-B29E-AB37529E56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70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0D7F75-3BB5-4585-B93D-0086E3BF8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94A3EA-52BA-454D-9413-CCE364F747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02C705-714C-4944-B65A-445E546666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05BAE-6BA3-4876-BB28-AEB35487AF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940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0A9F95-3A0B-4A02-B7B7-F63761DECD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768B39-2D93-4147-8D70-A664E477F9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563BE8-78D5-4FA7-9696-40C473FB1E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6958E-9221-4097-A5A1-040EBAC167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471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E5BF5F-BC9D-4AAE-8644-2F6039F8D8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5AD76A6-64DF-4FAD-AA98-E192979176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784F7CB-2F7F-4EE7-AB4A-A6BB59892B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0E43A-D7BC-441E-8880-F8263F6E49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532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0E7F04-86A6-4A1B-BC96-CD7BC646B5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23A744-1FD8-4D70-AA00-0E4DF0DB26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9AECD8-FB0A-459E-8FDE-81B6A57456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36DBC-9035-4FE3-8FAD-42737114D9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26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809207-4927-4677-9516-5C031A6F19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FDF2C5-CA24-4CCF-B4E3-6360E3759B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0F053B-626A-4E12-99D3-253C3AAD79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D2DC2-85E7-4270-87F5-DADA36B3EB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81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8F7544-EB37-47DD-93BD-2DBFEE2160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AD77BE-749C-4EEC-971C-246ACABE97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1F650D-831F-436A-849A-9B426A57F4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B5BD9-F0EA-477D-90C4-7FF087A470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745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EAF82CC-8975-493B-A45A-B187E2A6E3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0AC3704-374E-476F-9D9C-391CD46EF7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99C32E5-03FA-46FE-B9DF-204FBC21E7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F56A1-1D67-4EA4-BC25-E91D67AAF5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73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0E5BC58-03A0-4E1C-8F76-A4467FF4B5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F370865-5E4A-44F3-849F-479A3CA649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607C04-8A16-4180-8FFC-50B65F4863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C3000-9D5F-4353-AB3B-CDDCE260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873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8E1A289-03A9-4937-BA66-0C8BDDDCB1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4161D90-E967-4D50-B923-2097094B10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9310EB1-9828-4AB3-A2BD-8878D25323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8B9CB-2748-471D-B0E9-2CB54FBF12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68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E5D6D2-EEA5-49D3-8D2B-5C7ED648D5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BB07CC-70C0-408C-B763-472A9C6C1D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54657A-912B-4D70-848E-4F18168FFE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86113-4D96-4D5B-A2BA-72DB5A1705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921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B61FF2-EA6A-40C3-9958-4B8B85DD39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2EFDB7-3C38-4CD1-8829-F024A2F567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BCC3CA-9358-49A8-9727-876AE24D58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4F380-978C-4050-886D-34264DF8A8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295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AC6BEF9-CA19-4521-8046-7C9B6845C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22F3DF0-B7A7-4E02-814D-17BC43D6C9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5588" name="Rectangle 4">
            <a:extLst>
              <a:ext uri="{FF2B5EF4-FFF2-40B4-BE49-F238E27FC236}">
                <a16:creationId xmlns:a16="http://schemas.microsoft.com/office/drawing/2014/main" id="{689F340A-A03B-42EA-9617-EA04F9917FA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589" name="Rectangle 5">
            <a:extLst>
              <a:ext uri="{FF2B5EF4-FFF2-40B4-BE49-F238E27FC236}">
                <a16:creationId xmlns:a16="http://schemas.microsoft.com/office/drawing/2014/main" id="{E43FDDD3-B2C0-4D51-96FA-550CF02F155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590" name="Rectangle 6">
            <a:extLst>
              <a:ext uri="{FF2B5EF4-FFF2-40B4-BE49-F238E27FC236}">
                <a16:creationId xmlns:a16="http://schemas.microsoft.com/office/drawing/2014/main" id="{2D78653C-D3C4-4E22-8859-344E145F33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2AC8716F-A180-4AE5-B2BC-AF59E4CD97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984DAA90-5496-42C4-AEB8-D4C6234AA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9F6DF369-57D5-4549-AE92-3E20BE8D38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6F675FD2-8DBB-49F1-A1EE-B5EB32259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6849830B-90E9-48BC-959D-6FA8E3A15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  <p:sldLayoutId id="2147484356" r:id="rId12"/>
    <p:sldLayoutId id="214748435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gradadvance.graduateschool.ufl.edu/planning-resources/idp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advance.graduateschool.ufl.edu/media/gradadvancegraduateschoolufledu/pdf-files/Years-2-4--IDP-Template.docx" TargetMode="External"/><Relationship Id="rId2" Type="http://schemas.openxmlformats.org/officeDocument/2006/relationships/hyperlink" Target="https://gradadvance.graduateschool.ufl.edu/media/gradadvancegraduateschoolufledu/pdf-files/Year-1-IDP-Template.docx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hos.ifas.ufl.edu/media/hosifasufledu/documents/pdf/HOS-Graduate-Procedures-and-Regulations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catalog.ufl.edu/graduate/calendar/" TargetMode="External"/><Relationship Id="rId2" Type="http://schemas.openxmlformats.org/officeDocument/2006/relationships/hyperlink" Target="https://catalog.ufl.edu/UGRD/dates-deadlines/2023-2024/#spring24text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.ufl.edu/directives/critical-dates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.ufl.edu/bursar/current-students/payments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services.ufl.edu/services/gator-1-card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king.ufl.edu/" TargetMode="External"/><Relationship Id="rId7" Type="http://schemas.openxmlformats.org/officeDocument/2006/relationships/hyperlink" Target="https://taps.ufl.edu/alternative-transportation/rt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iderts.app/map" TargetMode="External"/><Relationship Id="rId5" Type="http://schemas.openxmlformats.org/officeDocument/2006/relationships/hyperlink" Target="http://www.go-rts.com/" TargetMode="External"/><Relationship Id="rId4" Type="http://schemas.openxmlformats.org/officeDocument/2006/relationships/hyperlink" Target="https://taps.ufl.edu/parking-info/parking-map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s.ufl.edu/portal/apps/instant/minimalist/index.html?appid=50cae73ca6ea4c84a16fce4afc662168&amp;center=-82.3533,29.6387&amp;level=13" TargetMode="External"/><Relationship Id="rId2" Type="http://schemas.openxmlformats.org/officeDocument/2006/relationships/hyperlink" Target="https://taps.ufl.edu/alternative-transportation/snap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ne.uf.ed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hyperlink" Target="https://one.uf.edu/soc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28A6ED0-EFCD-4B48-B651-B6B5E60063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5763"/>
            <a:ext cx="8229600" cy="652462"/>
          </a:xfrm>
        </p:spPr>
        <p:txBody>
          <a:bodyPr/>
          <a:lstStyle/>
          <a:p>
            <a:pPr eaLnBrk="1" hangingPunct="1"/>
            <a:r>
              <a:rPr lang="en-US" altLang="en-US"/>
              <a:t>Welcome!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3067F36-E583-4D41-8166-7A9AC0ADD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296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Introductions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Welcome from our Graduate Coordinator-Dr. Eduardo Vallejos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Welcome from our Chair –Dr. Christopher Gunter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Computer Information-Dennis Brown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Graduate Assistants United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Plant Science Council	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Important information-Curtis Smyder</a:t>
            </a:r>
          </a:p>
        </p:txBody>
      </p:sp>
      <p:pic>
        <p:nvPicPr>
          <p:cNvPr id="5124" name="Picture 4" descr="Albert_Alberta">
            <a:extLst>
              <a:ext uri="{FF2B5EF4-FFF2-40B4-BE49-F238E27FC236}">
                <a16:creationId xmlns:a16="http://schemas.microsoft.com/office/drawing/2014/main" id="{CA404E3E-91EE-45C3-808C-E80FB4011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5605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2DE522-8275-5BB5-0AE8-70FE3F430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6105D9-D95E-42CE-B30C-5897030F3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7BA6B6F-BF4C-474F-BB1E-E5BCD0DFB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Registration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FEA9F61-9F1C-44D3-BDB0-9B92AF39AA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6962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How it 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Course Numbers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Section Numbers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What I do</a:t>
            </a:r>
            <a:r>
              <a:rPr lang="en-US" altLang="en-US"/>
              <a:t>	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Departmentally controlled courses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i.e. research hours, special topics, independent study							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0D582D3-225E-3177-E136-3B1204184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-76200"/>
            <a:ext cx="9144000" cy="6858000"/>
          </a:xfrm>
          <a:prstGeom prst="rect">
            <a:avLst/>
          </a:prstGeom>
        </p:spPr>
      </p:pic>
      <p:cxnSp>
        <p:nvCxnSpPr>
          <p:cNvPr id="24579" name="Straight Arrow Connector 5">
            <a:extLst>
              <a:ext uri="{FF2B5EF4-FFF2-40B4-BE49-F238E27FC236}">
                <a16:creationId xmlns:a16="http://schemas.microsoft.com/office/drawing/2014/main" id="{8072CFB2-6048-43E4-94A3-AD891C630B2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581400" y="822096"/>
            <a:ext cx="2514600" cy="9230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0" name="Rectangle 3">
            <a:extLst>
              <a:ext uri="{FF2B5EF4-FFF2-40B4-BE49-F238E27FC236}">
                <a16:creationId xmlns:a16="http://schemas.microsoft.com/office/drawing/2014/main" id="{7E20F305-FE6C-4E86-884B-E9AFECC83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150" y="5002372"/>
            <a:ext cx="1524000" cy="82391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Course Number </a:t>
            </a:r>
          </a:p>
        </p:txBody>
      </p:sp>
      <p:sp>
        <p:nvSpPr>
          <p:cNvPr id="24581" name="Rectangle 9">
            <a:extLst>
              <a:ext uri="{FF2B5EF4-FFF2-40B4-BE49-F238E27FC236}">
                <a16:creationId xmlns:a16="http://schemas.microsoft.com/office/drawing/2014/main" id="{A11DD2A6-268E-42EA-8D6A-05D357671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390" y="468877"/>
            <a:ext cx="1524000" cy="706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Course Title</a:t>
            </a:r>
          </a:p>
        </p:txBody>
      </p:sp>
      <p:cxnSp>
        <p:nvCxnSpPr>
          <p:cNvPr id="24582" name="Straight Arrow Connector 11">
            <a:extLst>
              <a:ext uri="{FF2B5EF4-FFF2-40B4-BE49-F238E27FC236}">
                <a16:creationId xmlns:a16="http://schemas.microsoft.com/office/drawing/2014/main" id="{F0389CB2-604F-4C03-B1C7-D59DA8EC0402}"/>
              </a:ext>
            </a:extLst>
          </p:cNvPr>
          <p:cNvCxnSpPr>
            <a:cxnSpLocks noChangeShapeType="1"/>
            <a:stCxn id="24583" idx="1"/>
          </p:cNvCxnSpPr>
          <p:nvPr/>
        </p:nvCxnSpPr>
        <p:spPr bwMode="auto">
          <a:xfrm flipH="1">
            <a:off x="2895600" y="3407569"/>
            <a:ext cx="4038600" cy="40243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3" name="Rectangle 16">
            <a:extLst>
              <a:ext uri="{FF2B5EF4-FFF2-40B4-BE49-F238E27FC236}">
                <a16:creationId xmlns:a16="http://schemas.microsoft.com/office/drawing/2014/main" id="{478D5E3E-AA5C-45CD-8E6E-D7C4D04D5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819400"/>
            <a:ext cx="1600200" cy="1176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/>
              <a:t>Note section # is Dept. Controlled</a:t>
            </a:r>
            <a:r>
              <a:rPr lang="en-US" altLang="en-US" sz="1800" dirty="0"/>
              <a:t>	</a:t>
            </a:r>
          </a:p>
        </p:txBody>
      </p:sp>
      <p:cxnSp>
        <p:nvCxnSpPr>
          <p:cNvPr id="24584" name="Straight Arrow Connector 18">
            <a:extLst>
              <a:ext uri="{FF2B5EF4-FFF2-40B4-BE49-F238E27FC236}">
                <a16:creationId xmlns:a16="http://schemas.microsoft.com/office/drawing/2014/main" id="{D90D6FAD-A5A5-4B84-822F-2B9E0873B2C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905000" y="5327145"/>
            <a:ext cx="4629151" cy="49914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5" name="Rectangle 16">
            <a:extLst>
              <a:ext uri="{FF2B5EF4-FFF2-40B4-BE49-F238E27FC236}">
                <a16:creationId xmlns:a16="http://schemas.microsoft.com/office/drawing/2014/main" id="{6A45A2AD-366C-4197-86EB-99AB6F468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5690" y="1477018"/>
            <a:ext cx="1600200" cy="3603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/>
              <a:t>Class number</a:t>
            </a:r>
            <a:endParaRPr lang="en-US" altLang="en-US" sz="1800" dirty="0"/>
          </a:p>
        </p:txBody>
      </p:sp>
      <p:cxnSp>
        <p:nvCxnSpPr>
          <p:cNvPr id="24586" name="Straight Arrow Connector 18">
            <a:extLst>
              <a:ext uri="{FF2B5EF4-FFF2-40B4-BE49-F238E27FC236}">
                <a16:creationId xmlns:a16="http://schemas.microsoft.com/office/drawing/2014/main" id="{97DF7761-B0AC-4E54-B7AC-A3397BC4470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209800" y="1619037"/>
            <a:ext cx="2596365" cy="381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40DAAED-1440-4DC4-9F2F-B417C08B76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5763"/>
            <a:ext cx="8229600" cy="652462"/>
          </a:xfrm>
        </p:spPr>
        <p:txBody>
          <a:bodyPr/>
          <a:lstStyle/>
          <a:p>
            <a:pPr eaLnBrk="1" hangingPunct="1"/>
            <a:r>
              <a:rPr lang="en-US" altLang="en-US"/>
              <a:t>Registration, cont’d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A753287-A056-4E05-97EE-EF59D4CAE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696200" cy="4267200"/>
          </a:xfrm>
        </p:spPr>
        <p:txBody>
          <a:bodyPr/>
          <a:lstStyle/>
          <a:p>
            <a:pPr eaLnBrk="1" hangingPunct="1"/>
            <a:r>
              <a:rPr lang="en-US" altLang="en-US" sz="2400"/>
              <a:t>Credit requirements</a:t>
            </a:r>
          </a:p>
          <a:p>
            <a:pPr lvl="1" eaLnBrk="1" hangingPunct="1"/>
            <a:r>
              <a:rPr lang="en-US" altLang="en-US"/>
              <a:t>Assistantship:</a:t>
            </a:r>
          </a:p>
          <a:p>
            <a:pPr lvl="2" eaLnBrk="1" hangingPunct="1"/>
            <a:r>
              <a:rPr lang="en-US" altLang="en-US" sz="2400"/>
              <a:t>9 credits Fall and Spring</a:t>
            </a:r>
          </a:p>
          <a:p>
            <a:pPr lvl="2" eaLnBrk="1" hangingPunct="1"/>
            <a:r>
              <a:rPr lang="en-US" altLang="en-US" sz="2400"/>
              <a:t>6 credits Summer</a:t>
            </a:r>
          </a:p>
          <a:p>
            <a:pPr eaLnBrk="1" hangingPunct="1"/>
            <a:r>
              <a:rPr lang="en-US" altLang="en-US" sz="2400"/>
              <a:t>Course selection</a:t>
            </a:r>
          </a:p>
          <a:p>
            <a:pPr lvl="1" eaLnBrk="1" hangingPunct="1"/>
            <a:r>
              <a:rPr lang="en-US" altLang="en-US"/>
              <a:t>Advisor</a:t>
            </a:r>
          </a:p>
          <a:p>
            <a:pPr lvl="1" eaLnBrk="1" hangingPunct="1"/>
            <a:r>
              <a:rPr lang="en-US" altLang="en-US"/>
              <a:t>Committee</a:t>
            </a:r>
          </a:p>
          <a:p>
            <a:pPr lvl="1" eaLnBrk="1" hangingPunct="1"/>
            <a:r>
              <a:rPr lang="en-US" altLang="en-US"/>
              <a:t>Graduate Coordinator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000"/>
          </a:p>
          <a:p>
            <a:pPr eaLnBrk="1" hangingPunct="1"/>
            <a:endParaRPr lang="en-US" altLang="en-US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738A83B-65B2-4417-9511-F035D86ECC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Required Courses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70A3356-57F1-4BCB-BE5C-72F7D5FB1F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12 credit hours of formal course work required in your major</a:t>
            </a:r>
          </a:p>
          <a:p>
            <a:pPr lvl="1" eaLnBrk="1" hangingPunct="1"/>
            <a:r>
              <a:rPr lang="en-US" altLang="en-US" dirty="0"/>
              <a:t>HOS and courses listed in the graduate catalog under Horticulture</a:t>
            </a:r>
          </a:p>
          <a:p>
            <a:pPr eaLnBrk="1" hangingPunct="1"/>
            <a:r>
              <a:rPr lang="en-US" altLang="en-US" sz="2400" dirty="0"/>
              <a:t>Required Courses </a:t>
            </a:r>
          </a:p>
          <a:p>
            <a:pPr lvl="1" eaLnBrk="1" hangingPunct="1"/>
            <a:r>
              <a:rPr lang="en-US" altLang="en-US" dirty="0"/>
              <a:t>HOS 6934 - Professional Seminar Preparation</a:t>
            </a:r>
          </a:p>
          <a:p>
            <a:pPr lvl="1" eaLnBrk="1" hangingPunct="1"/>
            <a:r>
              <a:rPr lang="en-US" altLang="en-US" dirty="0"/>
              <a:t>HOS 6932 – Proposal Preparation</a:t>
            </a:r>
          </a:p>
          <a:p>
            <a:pPr lvl="1" eaLnBrk="1" hangingPunct="1"/>
            <a:r>
              <a:rPr lang="en-US" altLang="en-US" dirty="0"/>
              <a:t>HOS 6931 - Horticultural Science Seminar – </a:t>
            </a:r>
            <a:r>
              <a:rPr lang="en-US" altLang="en-US" dirty="0">
                <a:solidFill>
                  <a:srgbClr val="FF0000"/>
                </a:solidFill>
              </a:rPr>
              <a:t>Note that HOS6934 is a prerequisite to HOS6931</a:t>
            </a:r>
          </a:p>
          <a:p>
            <a:pPr lvl="1" eaLnBrk="1" hangingPunct="1"/>
            <a:r>
              <a:rPr lang="en-US" altLang="en-US" dirty="0"/>
              <a:t>HOS 4304/6932 - Horticultural Physiology</a:t>
            </a:r>
          </a:p>
          <a:p>
            <a:pPr lvl="1" eaLnBrk="1" hangingPunct="1"/>
            <a:r>
              <a:rPr lang="en-US" altLang="en-US" dirty="0"/>
              <a:t>STA 6093-Introduction to Applied Statistics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B3D1EE4-B7B5-4FB0-B078-32AE359087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Forms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C54886D-E066-44EC-A8FB-604270122E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Supervisory Committee</a:t>
            </a:r>
          </a:p>
          <a:p>
            <a:pPr eaLnBrk="1" hangingPunct="1"/>
            <a:r>
              <a:rPr lang="en-US" altLang="en-US" sz="2400"/>
              <a:t>Program of Study</a:t>
            </a:r>
          </a:p>
          <a:p>
            <a:pPr eaLnBrk="1" hangingPunct="1"/>
            <a:r>
              <a:rPr lang="en-US" altLang="en-US" sz="2400"/>
              <a:t>Admission to Candidacy (PhD)</a:t>
            </a:r>
          </a:p>
          <a:p>
            <a:pPr eaLnBrk="1" hangingPunct="1"/>
            <a:r>
              <a:rPr lang="en-US" altLang="en-US" sz="2400"/>
              <a:t>Final Exam Form</a:t>
            </a:r>
          </a:p>
          <a:p>
            <a:pPr eaLnBrk="1" hangingPunct="1"/>
            <a:r>
              <a:rPr lang="en-US" altLang="en-US" sz="2400"/>
              <a:t>IDP Individual Development Plan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0C1D211-A019-43C3-84B6-1088A0BF50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Forms-Supervisory Committee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653F008-555D-4F59-8D28-658AC7B3E3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it?</a:t>
            </a:r>
          </a:p>
          <a:p>
            <a:pPr lvl="1" eaLnBrk="1" hangingPunct="1"/>
            <a:r>
              <a:rPr lang="en-US" altLang="en-US"/>
              <a:t>Committee is formed to serve as a guide for your research and program of study</a:t>
            </a:r>
          </a:p>
          <a:p>
            <a:pPr eaLnBrk="1" hangingPunct="1"/>
            <a:r>
              <a:rPr lang="en-US" altLang="en-US"/>
              <a:t>What if I change my mind?</a:t>
            </a:r>
          </a:p>
          <a:p>
            <a:pPr lvl="1" eaLnBrk="1" hangingPunct="1"/>
            <a:r>
              <a:rPr lang="en-US" altLang="en-US"/>
              <a:t>Changes can be made to your committee up until the semester in which you graduate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1A5F6CD-EA8D-497F-A7A7-0668497BD6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6870700" cy="1600200"/>
          </a:xfrm>
        </p:spPr>
        <p:txBody>
          <a:bodyPr/>
          <a:lstStyle/>
          <a:p>
            <a:pPr eaLnBrk="1" hangingPunct="1"/>
            <a:r>
              <a:rPr lang="en-US" altLang="en-US"/>
              <a:t>Forms-Supervisory Committee cont.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7687074D-5F9D-4843-A8A7-BFC6202A04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6962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Ph.D.: Minimum 4 members total, 2 members must be within the HOS Graduate Faculty and 1 member must be outside the HOS Graduate Faculty, one member must be from the minor department, if there is a minor declared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Masters: Minimum 2 members total, 1 member must be within the HOS Graduate Faculty and one member must be from the minor department, if there is a minor declared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Minors require 12-24 credits of courses for Ph.D. students and at least 6 credits for Masters students at the 5000 level or higher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1522D11C-38A0-4562-967C-40E04D63A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Forms-Supervisory Committee cont.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D4C6C8F-C763-4196-AA54-E4AFE9375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696200" cy="3962400"/>
          </a:xfrm>
        </p:spPr>
        <p:txBody>
          <a:bodyPr/>
          <a:lstStyle/>
          <a:p>
            <a:pPr eaLnBrk="1" hangingPunct="1"/>
            <a:r>
              <a:rPr lang="en-US" altLang="en-US"/>
              <a:t>How do I form my committee</a:t>
            </a:r>
          </a:p>
          <a:p>
            <a:pPr lvl="1" eaLnBrk="1" hangingPunct="1"/>
            <a:r>
              <a:rPr lang="en-US" altLang="en-US"/>
              <a:t>Meet with your advisor first, before contacting potential committee members</a:t>
            </a:r>
          </a:p>
          <a:p>
            <a:pPr lvl="1" eaLnBrk="1" hangingPunct="1"/>
            <a:r>
              <a:rPr lang="en-US" altLang="en-US"/>
              <a:t>Identify professors with your same research interests</a:t>
            </a:r>
          </a:p>
          <a:p>
            <a:pPr lvl="1" eaLnBrk="1" hangingPunct="1"/>
            <a:r>
              <a:rPr lang="en-US" altLang="en-US"/>
              <a:t>Get to know the faculty members</a:t>
            </a:r>
          </a:p>
          <a:p>
            <a:pPr eaLnBrk="1" hangingPunct="1"/>
            <a:r>
              <a:rPr lang="en-US" altLang="en-US"/>
              <a:t>Procedures</a:t>
            </a:r>
          </a:p>
          <a:p>
            <a:pPr lvl="1" eaLnBrk="1" hangingPunct="1"/>
            <a:r>
              <a:rPr lang="en-US" altLang="en-US"/>
              <a:t>Send me an email with the names of the members of the committee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99D2E7E-8DAF-4D03-A580-2BAF1D0E119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5200">
                <a:solidFill>
                  <a:schemeClr val="folHlink"/>
                </a:solidFill>
              </a:rPr>
              <a:t>Important Info., Registration and Forms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F43940B-A81D-4115-97FF-DD571AC62CB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49400" y="3886200"/>
            <a:ext cx="6032500" cy="1295400"/>
          </a:xfrm>
        </p:spPr>
        <p:txBody>
          <a:bodyPr/>
          <a:lstStyle/>
          <a:p>
            <a:pPr eaLnBrk="1" hangingPunct="1"/>
            <a:r>
              <a:rPr lang="en-US" altLang="en-US" sz="2600"/>
              <a:t>Curtis Smyder</a:t>
            </a:r>
          </a:p>
          <a:p>
            <a:pPr eaLnBrk="1" hangingPunct="1"/>
            <a:r>
              <a:rPr lang="en-US" altLang="en-US" sz="2400"/>
              <a:t>Academic Advisor II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859721B6-4373-4716-B6EA-8A5AA8201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79487"/>
          </a:xfrm>
        </p:spPr>
        <p:txBody>
          <a:bodyPr/>
          <a:lstStyle/>
          <a:p>
            <a:pPr eaLnBrk="1" hangingPunct="1"/>
            <a:r>
              <a:rPr lang="en-US" altLang="en-US" u="sng">
                <a:latin typeface="Georgia" panose="02040502050405020303" pitchFamily="18" charset="0"/>
              </a:rPr>
              <a:t>Program of Study Form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5E86C17B-1972-4F0D-B30D-0B1711BC5D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latin typeface="Georgia" panose="02040502050405020303" pitchFamily="18" charset="0"/>
              </a:rPr>
              <a:t>What is it?</a:t>
            </a:r>
          </a:p>
          <a:p>
            <a:pPr lvl="1" eaLnBrk="1" hangingPunct="1"/>
            <a:r>
              <a:rPr lang="en-US" altLang="en-US" sz="1900">
                <a:latin typeface="Georgia" panose="02040502050405020303" pitchFamily="18" charset="0"/>
              </a:rPr>
              <a:t>Course work for the length of your study</a:t>
            </a:r>
          </a:p>
          <a:p>
            <a:pPr eaLnBrk="1" hangingPunct="1"/>
            <a:r>
              <a:rPr lang="en-US" altLang="en-US" sz="2400">
                <a:latin typeface="Georgia" panose="02040502050405020303" pitchFamily="18" charset="0"/>
              </a:rPr>
              <a:t>How is it done?</a:t>
            </a:r>
          </a:p>
          <a:p>
            <a:pPr lvl="1" eaLnBrk="1" hangingPunct="1"/>
            <a:r>
              <a:rPr lang="en-US" altLang="en-US" sz="1900">
                <a:latin typeface="Georgia" panose="02040502050405020303" pitchFamily="18" charset="0"/>
              </a:rPr>
              <a:t>Email me and I’ll send you the form.  Set committee meeting to discuss your courses</a:t>
            </a:r>
          </a:p>
          <a:p>
            <a:pPr lvl="1" eaLnBrk="1" hangingPunct="1"/>
            <a:r>
              <a:rPr lang="en-US" altLang="en-US" sz="1900">
                <a:latin typeface="Georgia" panose="02040502050405020303" pitchFamily="18" charset="0"/>
              </a:rPr>
              <a:t>After your program of study has been decided and the form filled out,  turn the form to me with all signatures</a:t>
            </a:r>
          </a:p>
          <a:p>
            <a:pPr eaLnBrk="1" hangingPunct="1"/>
            <a:r>
              <a:rPr lang="en-US" altLang="en-US" sz="2400">
                <a:latin typeface="Georgia" panose="02040502050405020303" pitchFamily="18" charset="0"/>
              </a:rPr>
              <a:t>What if I change my mind?</a:t>
            </a:r>
          </a:p>
          <a:p>
            <a:pPr lvl="1" eaLnBrk="1" hangingPunct="1"/>
            <a:r>
              <a:rPr lang="en-US" altLang="en-US" sz="1900">
                <a:latin typeface="Georgia" panose="02040502050405020303" pitchFamily="18" charset="0"/>
              </a:rPr>
              <a:t>Changes are easily made with a letter from your advisor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9">
            <a:extLst>
              <a:ext uri="{FF2B5EF4-FFF2-40B4-BE49-F238E27FC236}">
                <a16:creationId xmlns:a16="http://schemas.microsoft.com/office/drawing/2014/main" id="{C2DFB20E-3718-43F4-9D32-BC935B6685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t="20833" r="50992" b="833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9939" name="Text Box 3">
            <a:extLst>
              <a:ext uri="{FF2B5EF4-FFF2-40B4-BE49-F238E27FC236}">
                <a16:creationId xmlns:a16="http://schemas.microsoft.com/office/drawing/2014/main" id="{F64DB4B5-5365-40A1-8B26-D01A08C03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8956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39940" name="Text Box 5">
            <a:extLst>
              <a:ext uri="{FF2B5EF4-FFF2-40B4-BE49-F238E27FC236}">
                <a16:creationId xmlns:a16="http://schemas.microsoft.com/office/drawing/2014/main" id="{5853CEA6-CC3C-4B52-A629-6F58020FC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1371600" cy="136842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Georgia" panose="02040502050405020303" pitchFamily="18" charset="0"/>
              </a:rPr>
              <a:t>HOS prefixed courses or those listed in the catalog under Horticulture</a:t>
            </a:r>
          </a:p>
        </p:txBody>
      </p:sp>
      <p:sp>
        <p:nvSpPr>
          <p:cNvPr id="39941" name="Line 7">
            <a:extLst>
              <a:ext uri="{FF2B5EF4-FFF2-40B4-BE49-F238E27FC236}">
                <a16:creationId xmlns:a16="http://schemas.microsoft.com/office/drawing/2014/main" id="{8ED553B0-642B-4860-84FA-6781D3AA76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4953000"/>
            <a:ext cx="1676400" cy="38100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Text Box 9">
            <a:extLst>
              <a:ext uri="{FF2B5EF4-FFF2-40B4-BE49-F238E27FC236}">
                <a16:creationId xmlns:a16="http://schemas.microsoft.com/office/drawing/2014/main" id="{6D5017A7-E4E9-41B4-A980-21745DC6E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1219200" cy="5492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  <a:latin typeface="Georgia" panose="02040502050405020303" pitchFamily="18" charset="0"/>
              </a:rPr>
              <a:t>Your name and Degree</a:t>
            </a:r>
          </a:p>
        </p:txBody>
      </p:sp>
      <p:sp>
        <p:nvSpPr>
          <p:cNvPr id="39943" name="Line 10">
            <a:extLst>
              <a:ext uri="{FF2B5EF4-FFF2-40B4-BE49-F238E27FC236}">
                <a16:creationId xmlns:a16="http://schemas.microsoft.com/office/drawing/2014/main" id="{96B20DEB-0A70-4273-9BAC-912618ADD0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1524000"/>
            <a:ext cx="2438400" cy="45720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4" name="Line 12">
            <a:extLst>
              <a:ext uri="{FF2B5EF4-FFF2-40B4-BE49-F238E27FC236}">
                <a16:creationId xmlns:a16="http://schemas.microsoft.com/office/drawing/2014/main" id="{C906DDED-2018-4DAC-AB8B-4992797580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1828800"/>
            <a:ext cx="5105400" cy="60960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8">
            <a:extLst>
              <a:ext uri="{FF2B5EF4-FFF2-40B4-BE49-F238E27FC236}">
                <a16:creationId xmlns:a16="http://schemas.microsoft.com/office/drawing/2014/main" id="{EC9BB412-043D-432E-9A35-5281E3B31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t="20313" r="56250" b="8594"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3">
            <a:extLst>
              <a:ext uri="{FF2B5EF4-FFF2-40B4-BE49-F238E27FC236}">
                <a16:creationId xmlns:a16="http://schemas.microsoft.com/office/drawing/2014/main" id="{9270462E-0440-408E-A076-B732EE725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209800"/>
            <a:ext cx="1295400" cy="5492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  <a:latin typeface="Georgia" panose="02040502050405020303" pitchFamily="18" charset="0"/>
              </a:rPr>
              <a:t>All other course work</a:t>
            </a: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783F868C-6D0D-46B9-AA17-902CAADF1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114800"/>
            <a:ext cx="1371600" cy="12350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  <a:latin typeface="Georgia" panose="02040502050405020303" pitchFamily="18" charset="0"/>
              </a:rPr>
              <a:t>Do not forget to sign and have your committee sign</a:t>
            </a:r>
          </a:p>
        </p:txBody>
      </p:sp>
      <p:sp>
        <p:nvSpPr>
          <p:cNvPr id="41989" name="Line 5">
            <a:extLst>
              <a:ext uri="{FF2B5EF4-FFF2-40B4-BE49-F238E27FC236}">
                <a16:creationId xmlns:a16="http://schemas.microsoft.com/office/drawing/2014/main" id="{CAE47263-8E4E-4B35-AA2A-3BB8B9C584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2362200"/>
            <a:ext cx="3581400" cy="38100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Text Box 8">
            <a:extLst>
              <a:ext uri="{FF2B5EF4-FFF2-40B4-BE49-F238E27FC236}">
                <a16:creationId xmlns:a16="http://schemas.microsoft.com/office/drawing/2014/main" id="{7C8001C5-F946-4E6F-A743-D83546614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57200"/>
            <a:ext cx="1219200" cy="11557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Georgia" panose="02040502050405020303" pitchFamily="18" charset="0"/>
              </a:rPr>
              <a:t>If you are working on a minor, those courses go here.</a:t>
            </a:r>
          </a:p>
        </p:txBody>
      </p:sp>
      <p:sp>
        <p:nvSpPr>
          <p:cNvPr id="41991" name="Line 9">
            <a:extLst>
              <a:ext uri="{FF2B5EF4-FFF2-40B4-BE49-F238E27FC236}">
                <a16:creationId xmlns:a16="http://schemas.microsoft.com/office/drawing/2014/main" id="{37D1C6CB-2A60-4C2A-9F45-4434107957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38600" y="1143000"/>
            <a:ext cx="3581400" cy="60960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7FAA5E4C-DA45-4FA5-8F50-38293FA94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Forms-Supervisory Committee cont.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F65A294-AD56-4BA7-82EC-4FF79ADC67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The program of study must be completed by your second semester!</a:t>
            </a:r>
            <a:endParaRPr lang="en-US" altLang="en-US" sz="3200" b="1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200" b="1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/>
              <a:t>*Failure to meet this deadline will result on a hold on your record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D0ED8339-AE19-4863-ABA2-9DD7ACFEC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Forms-other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AECAB6CD-F473-4414-8D8F-5CDA7EA28F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Final Exam Forms</a:t>
            </a:r>
          </a:p>
          <a:p>
            <a:pPr lvl="1" eaLnBrk="1" hangingPunct="1"/>
            <a:r>
              <a:rPr lang="en-US" altLang="en-US" dirty="0"/>
              <a:t>Needed for final exam/defense</a:t>
            </a:r>
          </a:p>
          <a:p>
            <a:pPr eaLnBrk="1" hangingPunct="1"/>
            <a:r>
              <a:rPr lang="en-US" altLang="en-US" dirty="0"/>
              <a:t>Procedures:</a:t>
            </a:r>
          </a:p>
          <a:p>
            <a:pPr lvl="1" eaLnBrk="1" hangingPunct="1"/>
            <a:r>
              <a:rPr lang="en-US" altLang="en-US" dirty="0"/>
              <a:t>Email me or stop by my office and I will send the forms to you or print the form out for you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6A2AAA7F-EF25-40C3-B92A-893F0B0B1E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39825"/>
          </a:xfrm>
        </p:spPr>
        <p:txBody>
          <a:bodyPr/>
          <a:lstStyle/>
          <a:p>
            <a:r>
              <a:rPr lang="en-US" altLang="en-US" dirty="0"/>
              <a:t>Forms-Individual Development Plan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ED07650B-7212-41F1-933B-204BB331D9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530725"/>
          </a:xfrm>
        </p:spPr>
        <p:txBody>
          <a:bodyPr/>
          <a:lstStyle/>
          <a:p>
            <a:r>
              <a:rPr lang="en-US" altLang="en-US" dirty="0"/>
              <a:t>All Ph.D. Students are required to create an Individual Development Plan.</a:t>
            </a:r>
          </a:p>
          <a:p>
            <a:r>
              <a:rPr lang="en-US" altLang="en-US" dirty="0"/>
              <a:t>The document will be updated by the student each year.</a:t>
            </a:r>
          </a:p>
          <a:p>
            <a:r>
              <a:rPr lang="en-US" altLang="en-US" dirty="0"/>
              <a:t>The IDP is intended to be a working document, to guide new and continuing Ph.D. students in identifying, pursuing, and meeting their professional and personal goals.</a:t>
            </a:r>
          </a:p>
          <a:p>
            <a:r>
              <a:rPr lang="en-US" altLang="en-US" dirty="0"/>
              <a:t>Additional information on IDP: </a:t>
            </a:r>
            <a:r>
              <a:rPr lang="en-US" altLang="en-US" dirty="0">
                <a:hlinkClick r:id="rId2"/>
              </a:rPr>
              <a:t>https://gradadvance.graduateschool.ufl.edu/planning-resources/idp/</a:t>
            </a: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350064C8-264B-4E1B-9572-CC19ED7F7F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Forms-Individual Development Plan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EB93A5D7-D5DC-4E7C-AC0F-DDA2F8E9B6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Link to IDP form for first year: </a:t>
            </a:r>
            <a:r>
              <a:rPr lang="en-US" altLang="en-US" dirty="0">
                <a:hlinkClick r:id="rId2"/>
              </a:rPr>
              <a:t>https://gradadvance.graduateschool.ufl.edu/media/gradadvancegraduateschoolufledu/pdf-files/Year-1-IDP-Template.docx</a:t>
            </a:r>
            <a:endParaRPr lang="en-US" altLang="en-US" dirty="0"/>
          </a:p>
          <a:p>
            <a:r>
              <a:rPr lang="en-US" altLang="en-US" dirty="0"/>
              <a:t>Link to the IDP form for years 2-4: </a:t>
            </a:r>
            <a:r>
              <a:rPr lang="en-US" altLang="en-US" dirty="0">
                <a:hlinkClick r:id="rId3"/>
              </a:rPr>
              <a:t>https://gradadvance.graduateschool.ufl.edu/media/gradadvancegraduateschoolufledu/pdf-files/Years-2-4--IDP-Template.docx</a:t>
            </a: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E23190F5-DCFE-4A51-B177-5292D76F4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6870700" cy="838200"/>
          </a:xfrm>
        </p:spPr>
        <p:txBody>
          <a:bodyPr/>
          <a:lstStyle/>
          <a:p>
            <a:pPr eaLnBrk="1" hangingPunct="1"/>
            <a:r>
              <a:rPr lang="en-US" altLang="en-US"/>
              <a:t>Adacemic Milestones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A296DD5-7BB2-4FF5-B78F-6E892B022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6962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/>
              <a:t>Academic Milestones </a:t>
            </a:r>
            <a:r>
              <a:rPr lang="en-US" sz="2400" dirty="0"/>
              <a:t>– Please review the Horticultural Sciences Department Procedures and Regulations and keep track of the Academic Milestones for the degree you are pursuing.</a:t>
            </a:r>
          </a:p>
          <a:p>
            <a:pPr eaLnBrk="1" hangingPunct="1">
              <a:defRPr/>
            </a:pPr>
            <a:r>
              <a:rPr lang="en-US" sz="2400" dirty="0">
                <a:hlinkClick r:id="rId3"/>
              </a:rPr>
              <a:t>https://hos.ifas.ufl.edu/media/hosifasufledu/documents/pdf/HOS-Graduate-Procedures-and-Regulations.pdf</a:t>
            </a:r>
            <a:endParaRPr lang="en-US" sz="2400" dirty="0"/>
          </a:p>
          <a:p>
            <a:pPr marL="342900" lvl="1" indent="-342900" eaLnBrk="1" hangingPunct="1">
              <a:lnSpc>
                <a:spcPct val="90000"/>
              </a:lnSpc>
              <a:buClr>
                <a:schemeClr val="bg2"/>
              </a:buClr>
              <a:buFont typeface="Wingdings" panose="05000000000000000000" pitchFamily="2" charset="2"/>
              <a:buChar char="p"/>
              <a:defRPr/>
            </a:pPr>
            <a:r>
              <a:rPr lang="en-US" dirty="0">
                <a:solidFill>
                  <a:srgbClr val="FF0000"/>
                </a:solidFill>
              </a:rPr>
              <a:t>Failure to meet these deadlines will result in a registration hold being placed on your record!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08D58587-55BF-4DC9-BE25-7BCDB2053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76400"/>
            <a:ext cx="8610600" cy="352711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lvl="1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altLang="en-US" dirty="0">
                <a:cs typeface="Arial" charset="0"/>
              </a:rPr>
              <a:t>Where do I find them?	</a:t>
            </a:r>
            <a:r>
              <a:rPr lang="en-US" altLang="en-US" sz="2000" dirty="0">
                <a:cs typeface="Arial" charset="0"/>
              </a:rPr>
              <a:t>Bookmark these links.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en-US" sz="2400" dirty="0">
                <a:cs typeface="Arial" charset="0"/>
              </a:rPr>
              <a:t> </a:t>
            </a:r>
            <a:r>
              <a:rPr lang="en-US" altLang="en-US" sz="2000" dirty="0">
                <a:cs typeface="Arial" charset="0"/>
                <a:hlinkClick r:id="rId2"/>
              </a:rPr>
              <a:t>https://catalog.ufl.edu/UGRD/dates-deadlines/2023-2024/#spring24text</a:t>
            </a:r>
            <a:endParaRPr lang="en-US" altLang="en-US" sz="2000" dirty="0">
              <a:cs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en-US" sz="2000" dirty="0">
                <a:cs typeface="Arial" charset="0"/>
                <a:hlinkClick r:id="rId3"/>
              </a:rPr>
              <a:t>https://gradcatalog.ufl.edu/graduate/calendar/</a:t>
            </a:r>
            <a:endParaRPr lang="en-US" altLang="en-US" sz="2000" dirty="0">
              <a:cs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endParaRPr lang="en-US" altLang="en-US" sz="2000" dirty="0"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altLang="en-US" dirty="0">
                <a:cs typeface="Arial" charset="0"/>
              </a:rPr>
              <a:t>These are </a:t>
            </a:r>
            <a:r>
              <a:rPr lang="en-US" altLang="en-US" b="1" dirty="0">
                <a:cs typeface="Arial" charset="0"/>
              </a:rPr>
              <a:t>YOUR</a:t>
            </a:r>
            <a:r>
              <a:rPr lang="en-US" altLang="en-US" dirty="0">
                <a:cs typeface="Arial" charset="0"/>
              </a:rPr>
              <a:t> responsibilities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400" dirty="0"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cs typeface="Arial" charset="0"/>
              </a:rPr>
              <a:t>Current Deadlines for the Spring 2024 Semester: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400" dirty="0"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000" dirty="0">
                <a:cs typeface="Arial" charset="0"/>
              </a:rPr>
              <a:t>Fees for those on assistantship or fellowship are due March 15, 2024 by 3:30pm.  </a:t>
            </a: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DA23E000-F98C-482D-9A19-AB65FC6DBF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6870700" cy="838200"/>
          </a:xfrm>
        </p:spPr>
        <p:txBody>
          <a:bodyPr/>
          <a:lstStyle/>
          <a:p>
            <a:pPr eaLnBrk="1" hangingPunct="1"/>
            <a:r>
              <a:rPr lang="en-US" altLang="en-US"/>
              <a:t>Deadlines- UF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6835D702-9027-4F8B-80AF-D8989A098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6870700" cy="762000"/>
          </a:xfrm>
        </p:spPr>
        <p:txBody>
          <a:bodyPr/>
          <a:lstStyle/>
          <a:p>
            <a:pPr eaLnBrk="1" hangingPunct="1"/>
            <a:r>
              <a:rPr lang="en-US" altLang="en-US"/>
              <a:t>General Information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4741A0CA-A6C7-4BB3-84C9-98E4A0CA99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696200" cy="3657600"/>
          </a:xfrm>
        </p:spPr>
        <p:txBody>
          <a:bodyPr/>
          <a:lstStyle/>
          <a:p>
            <a:pPr eaLnBrk="1" hangingPunct="1"/>
            <a:r>
              <a:rPr lang="en-US" altLang="en-US"/>
              <a:t>Desk Assignments</a:t>
            </a:r>
          </a:p>
          <a:p>
            <a:pPr lvl="1" eaLnBrk="1" hangingPunct="1"/>
            <a:r>
              <a:rPr lang="en-US" altLang="en-US"/>
              <a:t>Please contact me if you need a desk assigned and I’ll assign you one as soon as possible. </a:t>
            </a:r>
          </a:p>
          <a:p>
            <a:pPr lvl="1" eaLnBrk="1" hangingPunct="1"/>
            <a:r>
              <a:rPr lang="en-US" altLang="en-US"/>
              <a:t>Please review desk policy</a:t>
            </a:r>
          </a:p>
          <a:p>
            <a:pPr lvl="1" eaLnBrk="1" hangingPunct="1"/>
            <a:r>
              <a:rPr lang="en-US" altLang="en-US"/>
              <a:t> Keys for graduate student offices and labs can be obtained from the Chair’s office.</a:t>
            </a:r>
          </a:p>
          <a:p>
            <a:pPr eaLnBrk="1" hangingPunct="1"/>
            <a:r>
              <a:rPr lang="en-US" altLang="en-US" sz="2400"/>
              <a:t>Checks are automatically deposited into your bank account via direct deposit.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E77F690-22B4-48F0-A132-6363366EC9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Introduction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6F3C867-432B-4223-BD4A-9859D0DDD8A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30725"/>
          </a:xfrm>
        </p:spPr>
        <p:txBody>
          <a:bodyPr/>
          <a:lstStyle/>
          <a:p>
            <a:pPr eaLnBrk="1" hangingPunct="1"/>
            <a:r>
              <a:rPr lang="en-US" altLang="en-US" sz="2400"/>
              <a:t>Welcome!</a:t>
            </a:r>
          </a:p>
          <a:p>
            <a:pPr eaLnBrk="1" hangingPunct="1"/>
            <a:r>
              <a:rPr lang="en-US" altLang="en-US" sz="2400"/>
              <a:t>UF ID Card</a:t>
            </a:r>
          </a:p>
          <a:p>
            <a:pPr eaLnBrk="1" hangingPunct="1"/>
            <a:r>
              <a:rPr lang="en-US" altLang="en-US" sz="2400"/>
              <a:t>Parking</a:t>
            </a:r>
          </a:p>
          <a:p>
            <a:pPr eaLnBrk="1" hangingPunct="1"/>
            <a:r>
              <a:rPr lang="en-US" altLang="en-US" sz="2400"/>
              <a:t>Student Information </a:t>
            </a:r>
          </a:p>
          <a:p>
            <a:pPr eaLnBrk="1" hangingPunct="1"/>
            <a:r>
              <a:rPr lang="en-US" altLang="en-US" sz="2400"/>
              <a:t>Gatorlink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17833C15-E0D8-4809-8616-6E39083584A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5051425" cy="4530725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Registration/Courses</a:t>
            </a:r>
          </a:p>
          <a:p>
            <a:pPr eaLnBrk="1" hangingPunct="1"/>
            <a:r>
              <a:rPr lang="en-US" altLang="en-US" sz="2400" dirty="0"/>
              <a:t>Forms</a:t>
            </a:r>
          </a:p>
          <a:p>
            <a:pPr eaLnBrk="1" hangingPunct="1"/>
            <a:r>
              <a:rPr lang="en-US" altLang="en-US" sz="2400" dirty="0"/>
              <a:t>General Information</a:t>
            </a:r>
          </a:p>
          <a:p>
            <a:pPr eaLnBrk="1" hangingPunct="1"/>
            <a:r>
              <a:rPr lang="en-US" altLang="en-US" sz="2400" dirty="0"/>
              <a:t>Health Insurance</a:t>
            </a:r>
          </a:p>
          <a:p>
            <a:pPr eaLnBrk="1" hangingPunct="1"/>
            <a:r>
              <a:rPr lang="en-US" altLang="en-US" sz="2400" dirty="0"/>
              <a:t>Assistantships/Waivers</a:t>
            </a:r>
          </a:p>
          <a:p>
            <a:pPr eaLnBrk="1" hangingPunct="1"/>
            <a:r>
              <a:rPr lang="en-US" altLang="en-US" sz="2400" dirty="0"/>
              <a:t>Questions and Answers</a:t>
            </a:r>
          </a:p>
          <a:p>
            <a:pPr eaLnBrk="1" hangingPunct="1"/>
            <a:endParaRPr lang="en-US" alt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20232AB3-0BA0-49E7-8AEE-EED722961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Tuition Waivers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CF782497-7A7D-409C-857B-0973FCF58D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4343400"/>
          </a:xfrm>
        </p:spPr>
        <p:txBody>
          <a:bodyPr/>
          <a:lstStyle/>
          <a:p>
            <a:pPr eaLnBrk="1" hangingPunct="1"/>
            <a:r>
              <a:rPr lang="en-US" altLang="en-US" dirty="0"/>
              <a:t>Are currently being entered. Those students on assistantship or fellowship have an automatic fee deferment. </a:t>
            </a:r>
          </a:p>
          <a:p>
            <a:pPr eaLnBrk="1" hangingPunct="1"/>
            <a:r>
              <a:rPr lang="en-US" altLang="en-US" dirty="0"/>
              <a:t>The spring deferment for students on an assistantship or fellowship </a:t>
            </a:r>
            <a:r>
              <a:rPr lang="en-US" altLang="en-US"/>
              <a:t>is March 15, 2024. </a:t>
            </a:r>
            <a:r>
              <a:rPr lang="en-US" altLang="en-US" dirty="0"/>
              <a:t>See this link for where this is posted: </a:t>
            </a:r>
            <a:r>
              <a:rPr lang="en-US" altLang="en-US" dirty="0">
                <a:hlinkClick r:id="rId3"/>
              </a:rPr>
              <a:t>Critical</a:t>
            </a:r>
            <a:r>
              <a:rPr lang="en-US" dirty="0">
                <a:hlinkClick r:id="rId3"/>
              </a:rPr>
              <a:t> Dates – Finance &amp; Accounting (ufl.edu)</a:t>
            </a:r>
            <a:endParaRPr lang="en-US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EC91CE76-060B-4195-B84B-3CEA232096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If you want to pay early contact University Financial Services or visit this </a:t>
            </a:r>
            <a:r>
              <a:rPr lang="en-US" altLang="en-US" dirty="0">
                <a:hlinkClick r:id="rId2"/>
              </a:rPr>
              <a:t>http://www.fa.ufl.edu/bursar/current-students/payments/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en-US" altLang="en-US" dirty="0"/>
              <a:t>If you have any questions about your waiver, please come see me.</a:t>
            </a: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4BE54C59-D957-4EBE-911C-DAF43F6321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Tuition Waivers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BEA69D5D-EEF1-4345-940F-E2F9F04CBC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6870700" cy="838200"/>
          </a:xfrm>
        </p:spPr>
        <p:txBody>
          <a:bodyPr/>
          <a:lstStyle/>
          <a:p>
            <a:pPr eaLnBrk="1" hangingPunct="1"/>
            <a:r>
              <a:rPr lang="en-US" altLang="en-US"/>
              <a:t>Questions/Assistance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47C4C9A3-F944-4C0C-9371-037331477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696200" cy="4191000"/>
          </a:xfrm>
        </p:spPr>
        <p:txBody>
          <a:bodyPr/>
          <a:lstStyle/>
          <a:p>
            <a:pPr eaLnBrk="1" hangingPunct="1"/>
            <a:r>
              <a:rPr lang="en-US" altLang="en-US"/>
              <a:t>Advisor</a:t>
            </a:r>
          </a:p>
          <a:p>
            <a:pPr eaLnBrk="1" hangingPunct="1"/>
            <a:r>
              <a:rPr lang="en-US" altLang="en-US"/>
              <a:t>Curtis Smyder, Academic Support Services Coordinator</a:t>
            </a:r>
          </a:p>
          <a:p>
            <a:pPr eaLnBrk="1" hangingPunct="1"/>
            <a:r>
              <a:rPr lang="en-US" altLang="en-US"/>
              <a:t>Dr. Vallejos, Graduate Coordinator</a:t>
            </a:r>
          </a:p>
          <a:p>
            <a:pPr eaLnBrk="1" hangingPunct="1"/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C466837D-92C7-42FE-AFAC-A7202ED026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819400"/>
            <a:ext cx="7696200" cy="12954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5400"/>
              <a:t>Any Questions?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6F310C39-FDCA-48C3-A4A7-3F2BA95D810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92100" y="1828800"/>
            <a:ext cx="4495800" cy="36576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Important!</a:t>
            </a:r>
          </a:p>
          <a:p>
            <a:pPr lvl="1" eaLnBrk="1" hangingPunct="1"/>
            <a:r>
              <a:rPr lang="en-US" altLang="en-US" sz="2000" dirty="0"/>
              <a:t>Sporting events</a:t>
            </a:r>
          </a:p>
          <a:p>
            <a:pPr lvl="1" eaLnBrk="1" hangingPunct="1"/>
            <a:r>
              <a:rPr lang="en-US" altLang="en-US" sz="2000" dirty="0"/>
              <a:t>Gym</a:t>
            </a:r>
          </a:p>
          <a:p>
            <a:pPr lvl="1" eaLnBrk="1" hangingPunct="1"/>
            <a:r>
              <a:rPr lang="en-US" altLang="en-US" sz="2000" dirty="0"/>
              <a:t>Bus services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1400" dirty="0">
                <a:hlinkClick r:id="rId3"/>
              </a:rPr>
              <a:t>Gator 1 Card - Business Services Business Services (ufl.edu)</a:t>
            </a:r>
            <a:endParaRPr lang="en-US" altLang="en-US" sz="2000" dirty="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7742AB22-BE1E-4018-9E53-C3E0C7515E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2100" y="609600"/>
            <a:ext cx="6870700" cy="762000"/>
          </a:xfrm>
        </p:spPr>
        <p:txBody>
          <a:bodyPr/>
          <a:lstStyle/>
          <a:p>
            <a:pPr eaLnBrk="1" hangingPunct="1"/>
            <a:r>
              <a:rPr lang="en-US" altLang="en-US"/>
              <a:t>UF ID Card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E73361-C50E-E239-BF99-CB3966A3F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10003"/>
            <a:ext cx="4311021" cy="66379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FE209A7-9606-4C0F-BDE5-A1E9A3D969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27112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Georgia" panose="02040502050405020303" pitchFamily="18" charset="0"/>
              </a:rPr>
              <a:t>Parking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5CC46A4-927B-45B1-8A39-8D057B085F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You will need a parking permit</a:t>
            </a:r>
          </a:p>
          <a:p>
            <a:pPr eaLnBrk="1" hangingPunct="1"/>
            <a:r>
              <a:rPr lang="en-US" altLang="en-US" sz="2400" dirty="0"/>
              <a:t>Parking on campus</a:t>
            </a:r>
          </a:p>
          <a:p>
            <a:pPr lvl="1" eaLnBrk="1" hangingPunct="1"/>
            <a:r>
              <a:rPr lang="en-US" altLang="en-US" sz="2000" dirty="0">
                <a:hlinkClick r:id="rId3"/>
              </a:rPr>
              <a:t>http://www.parking.ufl.edu/</a:t>
            </a:r>
            <a:endParaRPr lang="en-US" altLang="en-US" sz="2000" dirty="0"/>
          </a:p>
          <a:p>
            <a:pPr lvl="1" eaLnBrk="1" hangingPunct="1"/>
            <a:r>
              <a:rPr lang="en-US" altLang="en-US" sz="2000" dirty="0"/>
              <a:t>Parking Map: </a:t>
            </a:r>
            <a:r>
              <a:rPr lang="en-US" altLang="en-US" sz="2000" dirty="0">
                <a:hlinkClick r:id="rId4"/>
              </a:rPr>
              <a:t>https://taps.ufl.edu/parking-info/parking-map/</a:t>
            </a:r>
            <a:endParaRPr lang="en-US" altLang="en-US" sz="2000" dirty="0"/>
          </a:p>
          <a:p>
            <a:pPr lvl="1" eaLnBrk="1" hangingPunct="1"/>
            <a:r>
              <a:rPr lang="en-US" altLang="en-US" dirty="0"/>
              <a:t>Bus services</a:t>
            </a:r>
          </a:p>
          <a:p>
            <a:pPr lvl="1" eaLnBrk="1" hangingPunct="1"/>
            <a:r>
              <a:rPr lang="en-US" altLang="en-US" sz="2000" dirty="0">
                <a:hlinkClick r:id="rId5"/>
              </a:rPr>
              <a:t>http://www.go-rts.com/</a:t>
            </a:r>
            <a:endParaRPr lang="en-US" altLang="en-US" sz="2000" dirty="0"/>
          </a:p>
          <a:p>
            <a:pPr lvl="1" eaLnBrk="1" hangingPunct="1"/>
            <a:r>
              <a:rPr lang="en-US" altLang="en-US" sz="2000" dirty="0"/>
              <a:t>Link to real-time bus locator:</a:t>
            </a:r>
            <a:r>
              <a:rPr lang="en-US" altLang="en-US" sz="2000" dirty="0">
                <a:hlinkClick r:id="rId6"/>
              </a:rPr>
              <a:t>https://riderts.app/map</a:t>
            </a:r>
            <a:r>
              <a:rPr lang="en-US" altLang="en-US" sz="2000" dirty="0"/>
              <a:t> </a:t>
            </a:r>
          </a:p>
          <a:p>
            <a:pPr lvl="1" eaLnBrk="1" hangingPunct="1"/>
            <a:r>
              <a:rPr lang="en-US" altLang="en-US" sz="2000" dirty="0"/>
              <a:t>An app for your smart phone is also available: </a:t>
            </a:r>
            <a:r>
              <a:rPr lang="en-US" sz="2000" dirty="0">
                <a:hlinkClick r:id="rId7"/>
              </a:rPr>
              <a:t>https://taps.ufl.edu/alternative-transportation/rts/</a:t>
            </a:r>
            <a:r>
              <a:rPr lang="en-US" sz="2000" dirty="0"/>
              <a:t> </a:t>
            </a:r>
            <a:endParaRPr lang="en-US" altLang="en-US" sz="2000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3FBB2-E59D-B8C4-ECF9-4747E08E2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eorgia" panose="02040502050405020303" pitchFamily="18" charset="0"/>
              </a:rPr>
              <a:t>SNAP – The Student Nighttime Auxiliary Patrol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3545C-D0AD-106D-415E-0BD0C5A6B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SNAP – The Student Nighttime Auxiliary Patrol. SNAP is a free nightly campus safety and transportation service for currently enrolled students. The service is offered 7 seven nights a week 6:30pm – 3:00am in The fall and spring terms and 8:30pm – 3:00am in the summer terms.  See 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SNAP » TAPS (ufl.edu)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Additionally, there is a SNAP stop in front of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Fifeld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Hall. See this link for a map of the stops: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SNAP Stops (ufl.edu)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636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DD02085-FB45-4C61-AC60-8A7FCC8BC4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Gatorlink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A7033AB-AD87-40F8-BBD4-192C25316C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An GatorLink email account is required and important to receive UF and department messages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Make sure to send me your GatorLink email address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4BD4A6A-366A-45B5-8D5C-50F29BE56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Student Information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6029DBA-D0DE-458C-97F1-99FB19979C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On-stop source for student information: UF Student Self Service:  </a:t>
            </a:r>
            <a:r>
              <a:rPr lang="en-US" altLang="en-US" sz="2400" dirty="0">
                <a:hlinkClick r:id="rId3"/>
              </a:rPr>
              <a:t>https://one.uf.edu/</a:t>
            </a:r>
            <a:r>
              <a:rPr lang="en-US" altLang="en-US" sz="2400" dirty="0"/>
              <a:t> </a:t>
            </a:r>
          </a:p>
          <a:p>
            <a:pPr eaLnBrk="1" hangingPunct="1"/>
            <a:r>
              <a:rPr lang="en-US" altLang="en-US" sz="2400" dirty="0"/>
              <a:t>UF Student Self Services contains deadlines, course schedules, financial aid, etc.</a:t>
            </a:r>
          </a:p>
          <a:p>
            <a:pPr eaLnBrk="1" hangingPunct="1"/>
            <a:r>
              <a:rPr lang="en-US" altLang="en-US" sz="2400" dirty="0"/>
              <a:t>You can search for classes via </a:t>
            </a:r>
            <a:r>
              <a:rPr lang="en-US" altLang="en-US" sz="2400" dirty="0">
                <a:hlinkClick r:id="rId3"/>
              </a:rPr>
              <a:t>https://one.uf.edu/</a:t>
            </a:r>
            <a:r>
              <a:rPr lang="en-US" altLang="en-US" sz="2400" dirty="0"/>
              <a:t> </a:t>
            </a:r>
          </a:p>
          <a:p>
            <a:pPr eaLnBrk="1" hangingPunct="1"/>
            <a:r>
              <a:rPr lang="en-US" altLang="en-US" sz="2400" dirty="0"/>
              <a:t>There is a  direct link to the Schedule of Courses as well: </a:t>
            </a:r>
            <a:r>
              <a:rPr lang="en-US" altLang="en-US" sz="2400" dirty="0">
                <a:hlinkClick r:id="rId4"/>
              </a:rPr>
              <a:t>https://one.uf.edu/soc/</a:t>
            </a:r>
            <a:r>
              <a:rPr lang="en-US" altLang="en-US" sz="2400" dirty="0"/>
              <a:t>. </a:t>
            </a:r>
          </a:p>
        </p:txBody>
      </p:sp>
      <p:pic>
        <p:nvPicPr>
          <p:cNvPr id="16388" name="Picture 4" descr="MCj03974640000[1]">
            <a:extLst>
              <a:ext uri="{FF2B5EF4-FFF2-40B4-BE49-F238E27FC236}">
                <a16:creationId xmlns:a16="http://schemas.microsoft.com/office/drawing/2014/main" id="{ECEDA93A-286E-47E4-874E-86A601BE1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48200"/>
            <a:ext cx="138112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C38ED5-AB3C-D2ED-0E91-52113F8BDF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889"/>
          <a:stretch/>
        </p:blipFill>
        <p:spPr>
          <a:xfrm>
            <a:off x="0" y="1"/>
            <a:ext cx="9144000" cy="761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BA0135-ED8F-467D-0AE6-8DFA67175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85800"/>
            <a:ext cx="9144000" cy="6172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vel">
  <a:themeElements>
    <a:clrScheme name="Level 11">
      <a:dk1>
        <a:srgbClr val="000000"/>
      </a:dk1>
      <a:lt1>
        <a:srgbClr val="FFFFFF"/>
      </a:lt1>
      <a:dk2>
        <a:srgbClr val="0000FF"/>
      </a:dk2>
      <a:lt2>
        <a:srgbClr val="FF6600"/>
      </a:lt2>
      <a:accent1>
        <a:srgbClr val="FF9900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E7E7"/>
      </a:accent6>
      <a:hlink>
        <a:srgbClr val="3333CC"/>
      </a:hlink>
      <a:folHlink>
        <a:srgbClr val="999966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0000FF"/>
        </a:dk2>
        <a:lt2>
          <a:srgbClr val="FF66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0000"/>
        </a:dk1>
        <a:lt1>
          <a:srgbClr val="FFFFFF"/>
        </a:lt1>
        <a:dk2>
          <a:srgbClr val="0000FF"/>
        </a:dk2>
        <a:lt2>
          <a:srgbClr val="FF6600"/>
        </a:lt2>
        <a:accent1>
          <a:srgbClr val="FF99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E7E7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1">
        <a:dk1>
          <a:srgbClr val="000000"/>
        </a:dk1>
        <a:lt1>
          <a:srgbClr val="FFFFFF"/>
        </a:lt1>
        <a:dk2>
          <a:srgbClr val="0000FF"/>
        </a:dk2>
        <a:lt2>
          <a:srgbClr val="FF6600"/>
        </a:lt2>
        <a:accent1>
          <a:srgbClr val="FF99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E7E7"/>
        </a:accent6>
        <a:hlink>
          <a:srgbClr val="3333CC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911192-0db7-41cf-a102-66d747014c58" xsi:nil="true"/>
    <lcf76f155ced4ddcb4097134ff3c332f xmlns="3b215adc-8eb6-4534-9e44-f2610e1a676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8B404C5D281D4D932442C841E3D3B5" ma:contentTypeVersion="11" ma:contentTypeDescription="Create a new document." ma:contentTypeScope="" ma:versionID="8e75df973155f73d40b015a14e3ba2db">
  <xsd:schema xmlns:xsd="http://www.w3.org/2001/XMLSchema" xmlns:xs="http://www.w3.org/2001/XMLSchema" xmlns:p="http://schemas.microsoft.com/office/2006/metadata/properties" xmlns:ns2="3b215adc-8eb6-4534-9e44-f2610e1a6769" xmlns:ns3="0e911192-0db7-41cf-a102-66d747014c58" targetNamespace="http://schemas.microsoft.com/office/2006/metadata/properties" ma:root="true" ma:fieldsID="ba7340d85f71df08749ccda2b5127fcc" ns2:_="" ns3:_="">
    <xsd:import namespace="3b215adc-8eb6-4534-9e44-f2610e1a6769"/>
    <xsd:import namespace="0e911192-0db7-41cf-a102-66d747014c58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215adc-8eb6-4534-9e44-f2610e1a676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fa0c477a-f09e-4137-8c49-77869fdcca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11192-0db7-41cf-a102-66d747014c5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ab536c1-db19-41ed-a278-ee674aa10fc2}" ma:internalName="TaxCatchAll" ma:showField="CatchAllData" ma:web="0e911192-0db7-41cf-a102-66d747014c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EAD5F8-178E-4E3F-A088-27B3682BC3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7CC1FC-ED9D-46A4-B0B5-CB6F496D3D29}">
  <ds:schemaRefs>
    <ds:schemaRef ds:uri="http://schemas.microsoft.com/office/2006/metadata/properties"/>
    <ds:schemaRef ds:uri="http://schemas.microsoft.com/office/infopath/2007/PartnerControls"/>
    <ds:schemaRef ds:uri="0e911192-0db7-41cf-a102-66d747014c58"/>
    <ds:schemaRef ds:uri="3b215adc-8eb6-4534-9e44-f2610e1a6769"/>
  </ds:schemaRefs>
</ds:datastoreItem>
</file>

<file path=customXml/itemProps3.xml><?xml version="1.0" encoding="utf-8"?>
<ds:datastoreItem xmlns:ds="http://schemas.openxmlformats.org/officeDocument/2006/customXml" ds:itemID="{DC67E686-F2FA-4311-95E4-574026C42D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215adc-8eb6-4534-9e44-f2610e1a6769"/>
    <ds:schemaRef ds:uri="0e911192-0db7-41cf-a102-66d747014c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8526</TotalTime>
  <Words>1368</Words>
  <Application>Microsoft Office PowerPoint</Application>
  <PresentationFormat>On-screen Show (4:3)</PresentationFormat>
  <Paragraphs>187</Paragraphs>
  <Slides>33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Comic Sans MS</vt:lpstr>
      <vt:lpstr>Garamond</vt:lpstr>
      <vt:lpstr>Georgia</vt:lpstr>
      <vt:lpstr>Times New Roman</vt:lpstr>
      <vt:lpstr>Verdana</vt:lpstr>
      <vt:lpstr>Wingdings</vt:lpstr>
      <vt:lpstr>Level</vt:lpstr>
      <vt:lpstr>Welcome!</vt:lpstr>
      <vt:lpstr>Important Info., Registration and Forms</vt:lpstr>
      <vt:lpstr>Introduction</vt:lpstr>
      <vt:lpstr>UF ID Card</vt:lpstr>
      <vt:lpstr>Parking</vt:lpstr>
      <vt:lpstr>SNAP – The Student Nighttime Auxiliary Patrol</vt:lpstr>
      <vt:lpstr>Gatorlink</vt:lpstr>
      <vt:lpstr>Student Information</vt:lpstr>
      <vt:lpstr>PowerPoint Presentation</vt:lpstr>
      <vt:lpstr>PowerPoint Presentation</vt:lpstr>
      <vt:lpstr>PowerPoint Presentation</vt:lpstr>
      <vt:lpstr>Registration</vt:lpstr>
      <vt:lpstr>PowerPoint Presentation</vt:lpstr>
      <vt:lpstr>Registration, cont’d</vt:lpstr>
      <vt:lpstr>Required Courses</vt:lpstr>
      <vt:lpstr>Forms</vt:lpstr>
      <vt:lpstr>Forms-Supervisory Committee</vt:lpstr>
      <vt:lpstr>Forms-Supervisory Committee cont.</vt:lpstr>
      <vt:lpstr>Forms-Supervisory Committee cont.</vt:lpstr>
      <vt:lpstr>Program of Study Form </vt:lpstr>
      <vt:lpstr>PowerPoint Presentation</vt:lpstr>
      <vt:lpstr>PowerPoint Presentation</vt:lpstr>
      <vt:lpstr>Forms-Supervisory Committee cont.</vt:lpstr>
      <vt:lpstr>Forms-other</vt:lpstr>
      <vt:lpstr>Forms-Individual Development Plan</vt:lpstr>
      <vt:lpstr>Forms-Individual Development Plan</vt:lpstr>
      <vt:lpstr>Adacemic Milestones</vt:lpstr>
      <vt:lpstr>Deadlines- UF </vt:lpstr>
      <vt:lpstr>General Information</vt:lpstr>
      <vt:lpstr>Tuition Waivers</vt:lpstr>
      <vt:lpstr>Tuition Waivers</vt:lpstr>
      <vt:lpstr>Questions/Assistance</vt:lpstr>
      <vt:lpstr>PowerPoint Presentation</vt:lpstr>
    </vt:vector>
  </TitlesOfParts>
  <Company>UF-IFAS Horticultural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Registration, Course Scheduling and Forms</dc:title>
  <dc:creator>hosuser</dc:creator>
  <cp:lastModifiedBy>Smyder,Curtis Raymond</cp:lastModifiedBy>
  <cp:revision>465</cp:revision>
  <cp:lastPrinted>1601-01-01T00:00:00Z</cp:lastPrinted>
  <dcterms:created xsi:type="dcterms:W3CDTF">2003-08-04T11:51:16Z</dcterms:created>
  <dcterms:modified xsi:type="dcterms:W3CDTF">2024-01-17T22:33:27Z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  <property fmtid="{D5CDD505-2E9C-101B-9397-08002B2CF9AE}" pid="3" name="ContentTypeId">
    <vt:lpwstr>0x010100048B404C5D281D4D932442C841E3D3B5</vt:lpwstr>
  </property>
  <property fmtid="{D5CDD505-2E9C-101B-9397-08002B2CF9AE}" pid="4" name="Order">
    <vt:r8>640200</vt:r8>
  </property>
  <property fmtid="{D5CDD505-2E9C-101B-9397-08002B2CF9AE}" pid="5" name="MediaServiceImageTags">
    <vt:lpwstr/>
  </property>
</Properties>
</file>